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10.jpg"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81" r:id="rId2"/>
    <p:sldId id="256" r:id="rId3"/>
    <p:sldId id="257" r:id="rId4"/>
    <p:sldId id="258" r:id="rId5"/>
    <p:sldId id="259" r:id="rId6"/>
    <p:sldId id="260" r:id="rId7"/>
    <p:sldId id="261" r:id="rId8"/>
    <p:sldId id="262" r:id="rId9"/>
    <p:sldId id="263" r:id="rId10"/>
    <p:sldId id="264" r:id="rId11"/>
    <p:sldId id="265" r:id="rId12"/>
    <p:sldId id="284" r:id="rId13"/>
    <p:sldId id="283"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42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15"/>
    <p:restoredTop sz="72357" autoAdjust="0"/>
  </p:normalViewPr>
  <p:slideViewPr>
    <p:cSldViewPr snapToGrid="0" snapToObjects="1">
      <p:cViewPr varScale="1">
        <p:scale>
          <a:sx n="55" d="100"/>
          <a:sy n="55" d="100"/>
        </p:scale>
        <p:origin x="2076" y="72"/>
      </p:cViewPr>
      <p:guideLst>
        <p:guide pos="2177"/>
        <p:guide orient="horz" pos="4201"/>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2.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9.jpg"/><Relationship Id="rId6" Type="http://schemas.openxmlformats.org/officeDocument/2006/relationships/hyperlink" Target="https://en.wikipedia.org/wiki/Fuel_gas" TargetMode="External"/><Relationship Id="rId11" Type="http://schemas.openxmlformats.org/officeDocument/2006/relationships/image" Target="../media/image24.jpg"/><Relationship Id="rId5" Type="http://schemas.openxmlformats.org/officeDocument/2006/relationships/image" Target="../media/image21.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3.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3.JPG"/><Relationship Id="rId3" Type="http://schemas.openxmlformats.org/officeDocument/2006/relationships/image" Target="../media/image25.jpg"/><Relationship Id="rId7" Type="http://schemas.openxmlformats.org/officeDocument/2006/relationships/image" Target="../media/image24.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9.jpg"/><Relationship Id="rId6" Type="http://schemas.openxmlformats.org/officeDocument/2006/relationships/hyperlink" Target="https://en.wikipedia.org/wiki/File:Factory_1b.svg" TargetMode="External"/><Relationship Id="rId11" Type="http://schemas.openxmlformats.org/officeDocument/2006/relationships/image" Target="../media/image22.jpg"/><Relationship Id="rId5" Type="http://schemas.openxmlformats.org/officeDocument/2006/relationships/image" Target="../media/image20.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1.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how often they</a:t>
            </a:r>
            <a:r>
              <a:rPr lang="en-GB" baseline="0" dirty="0"/>
              <a:t> use their freezer at home if they have one?</a:t>
            </a:r>
          </a:p>
          <a:p>
            <a:r>
              <a:rPr lang="en-GB" baseline="0" dirty="0"/>
              <a:t>Tell them that a whole range of things can be frozen – including bread, milk and cheese. </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11</a:t>
            </a:fld>
            <a:endParaRPr lang="en-US"/>
          </a:p>
        </p:txBody>
      </p:sp>
    </p:spTree>
    <p:extLst>
      <p:ext uri="{BB962C8B-B14F-4D97-AF65-F5344CB8AC3E}">
        <p14:creationId xmlns:p14="http://schemas.microsoft.com/office/powerpoint/2010/main" val="3900925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14</a:t>
            </a:fld>
            <a:endParaRPr lang="en-US"/>
          </a:p>
        </p:txBody>
      </p:sp>
    </p:spTree>
    <p:extLst>
      <p:ext uri="{BB962C8B-B14F-4D97-AF65-F5344CB8AC3E}">
        <p14:creationId xmlns:p14="http://schemas.microsoft.com/office/powerpoint/2010/main" val="854254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figure refers to both</a:t>
            </a:r>
            <a:r>
              <a:rPr lang="en-GB" baseline="0" dirty="0"/>
              <a:t> avoidable food waste (food that could have been saved from the bin) and unavoidable food waste (egg shells, apple cores).</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2</a:t>
            </a:fld>
            <a:endParaRPr lang="en-US"/>
          </a:p>
        </p:txBody>
      </p:sp>
    </p:spTree>
    <p:extLst>
      <p:ext uri="{BB962C8B-B14F-4D97-AF65-F5344CB8AC3E}">
        <p14:creationId xmlns:p14="http://schemas.microsoft.com/office/powerpoint/2010/main" val="269168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3</a:t>
            </a:fld>
            <a:endParaRPr lang="en-US"/>
          </a:p>
        </p:txBody>
      </p:sp>
    </p:spTree>
    <p:extLst>
      <p:ext uri="{BB962C8B-B14F-4D97-AF65-F5344CB8AC3E}">
        <p14:creationId xmlns:p14="http://schemas.microsoft.com/office/powerpoint/2010/main" val="1103053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4</a:t>
            </a:fld>
            <a:endParaRPr lang="en-US"/>
          </a:p>
        </p:txBody>
      </p:sp>
    </p:spTree>
    <p:extLst>
      <p:ext uri="{BB962C8B-B14F-4D97-AF65-F5344CB8AC3E}">
        <p14:creationId xmlns:p14="http://schemas.microsoft.com/office/powerpoint/2010/main" val="1928186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if they’ve ever made a shopping</a:t>
            </a:r>
            <a:r>
              <a:rPr lang="en-GB" baseline="0" dirty="0"/>
              <a:t> list at home?</a:t>
            </a:r>
          </a:p>
          <a:p>
            <a:r>
              <a:rPr lang="en-GB" baseline="0" dirty="0"/>
              <a:t>Do they know what’s at the back of their cupboard?</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5</a:t>
            </a:fld>
            <a:endParaRPr lang="en-US"/>
          </a:p>
        </p:txBody>
      </p:sp>
    </p:spTree>
    <p:extLst>
      <p:ext uri="{BB962C8B-B14F-4D97-AF65-F5344CB8AC3E}">
        <p14:creationId xmlns:p14="http://schemas.microsoft.com/office/powerpoint/2010/main" val="1226382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a:t>
            </a:r>
            <a:r>
              <a:rPr lang="en-US" baseline="0" dirty="0"/>
              <a:t> date labels sometimes found on food include:</a:t>
            </a:r>
          </a:p>
          <a:p>
            <a:pPr marL="171450" indent="-171450">
              <a:buFont typeface="Arial" panose="020B0604020202020204" pitchFamily="34" charset="0"/>
              <a:buChar char="•"/>
            </a:pPr>
            <a:r>
              <a:rPr lang="en-US" baseline="0" dirty="0"/>
              <a:t>Display Until</a:t>
            </a:r>
          </a:p>
          <a:p>
            <a:pPr marL="171450" indent="-171450">
              <a:buFont typeface="Arial" panose="020B0604020202020204" pitchFamily="34" charset="0"/>
              <a:buChar char="•"/>
            </a:pPr>
            <a:r>
              <a:rPr lang="en-US" baseline="0" dirty="0"/>
              <a:t>Sell By</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aseline="0" dirty="0"/>
              <a:t>Both of these labels are for the supermarket staff and not relevant in our own kitchens. You can eat food past the Display Until and Sell By dates.</a:t>
            </a:r>
          </a:p>
          <a:p>
            <a:pPr marL="0" indent="0">
              <a:buFont typeface="Arial" panose="020B0604020202020204" pitchFamily="34" charset="0"/>
              <a:buNone/>
            </a:pPr>
            <a:r>
              <a:rPr lang="en-US" baseline="0" dirty="0"/>
              <a:t>For further information on date labels please see: </a:t>
            </a:r>
          </a:p>
          <a:p>
            <a:pPr marL="0" indent="0">
              <a:buFont typeface="Arial" panose="020B0604020202020204" pitchFamily="34" charset="0"/>
              <a:buNone/>
            </a:pPr>
            <a:r>
              <a:rPr lang="en-US" baseline="0" dirty="0"/>
              <a:t>http://www.foodstandards.gov.scot/foodlabels/</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Remind learners that food should not be eaten past the ‘use by’ date.</a:t>
            </a:r>
          </a:p>
        </p:txBody>
      </p:sp>
      <p:sp>
        <p:nvSpPr>
          <p:cNvPr id="4" name="Slide Number Placeholder 3"/>
          <p:cNvSpPr>
            <a:spLocks noGrp="1"/>
          </p:cNvSpPr>
          <p:nvPr>
            <p:ph type="sldNum" sz="quarter" idx="10"/>
          </p:nvPr>
        </p:nvSpPr>
        <p:spPr/>
        <p:txBody>
          <a:bodyPr/>
          <a:lstStyle/>
          <a:p>
            <a:fld id="{E6544A4A-FE17-2B4B-93C0-F9CFA9DD5970}" type="slidenum">
              <a:rPr lang="en-US" smtClean="0"/>
              <a:t>6</a:t>
            </a:fld>
            <a:endParaRPr lang="en-US"/>
          </a:p>
        </p:txBody>
      </p:sp>
    </p:spTree>
    <p:extLst>
      <p:ext uri="{BB962C8B-B14F-4D97-AF65-F5344CB8AC3E}">
        <p14:creationId xmlns:p14="http://schemas.microsoft.com/office/powerpoint/2010/main" val="1655912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a:t>
            </a:r>
            <a:r>
              <a:rPr lang="en-GB" baseline="0" dirty="0"/>
              <a:t> learners if they knew that apples are best stored in the fridge? They can last up to two weeks longer.</a:t>
            </a:r>
          </a:p>
          <a:p>
            <a:r>
              <a:rPr lang="en-GB" baseline="0" dirty="0"/>
              <a:t>Some people store eggs in the cupboard but the fridge is best for keeping them at a constant temperature. </a:t>
            </a:r>
          </a:p>
          <a:p>
            <a:endParaRPr lang="en-GB" baseline="0" dirty="0"/>
          </a:p>
          <a:p>
            <a:r>
              <a:rPr lang="en-GB" baseline="0" dirty="0"/>
              <a:t>Have a discussion with learners about where they store food in their own homes.</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8</a:t>
            </a:fld>
            <a:endParaRPr lang="en-US"/>
          </a:p>
        </p:txBody>
      </p:sp>
    </p:spTree>
    <p:extLst>
      <p:ext uri="{BB962C8B-B14F-4D97-AF65-F5344CB8AC3E}">
        <p14:creationId xmlns:p14="http://schemas.microsoft.com/office/powerpoint/2010/main" val="2467254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food needs to be wrapped up? Ask your learners for examples. Leftovers</a:t>
            </a:r>
            <a:r>
              <a:rPr lang="en-GB" baseline="0" dirty="0"/>
              <a:t> are always better kept in sealed containers or in </a:t>
            </a:r>
            <a:r>
              <a:rPr lang="en-GB" baseline="0" dirty="0" err="1"/>
              <a:t>clingfilm</a:t>
            </a:r>
            <a:r>
              <a:rPr lang="en-GB" baseline="0" dirty="0"/>
              <a:t> to keep fresh. Often keeping food in the original packaging it came in can help food to last longer.</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9</a:t>
            </a:fld>
            <a:endParaRPr lang="en-US"/>
          </a:p>
        </p:txBody>
      </p:sp>
    </p:spTree>
    <p:extLst>
      <p:ext uri="{BB962C8B-B14F-4D97-AF65-F5344CB8AC3E}">
        <p14:creationId xmlns:p14="http://schemas.microsoft.com/office/powerpoint/2010/main" val="3863029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a:t>
            </a:r>
            <a:r>
              <a:rPr lang="en-GB" baseline="0" dirty="0"/>
              <a:t> to list examples here of common ways to use up food including soups, smoothies, omelettes, pancakes (both sweet and savoury), pastas and salads.</a:t>
            </a:r>
          </a:p>
          <a:p>
            <a:endParaRPr lang="en-GB" baseline="0" dirty="0"/>
          </a:p>
          <a:p>
            <a:r>
              <a:rPr lang="en-GB" baseline="0" dirty="0"/>
              <a:t>Why not ask your learners if they have any examples of how they use up food at home?</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10</a:t>
            </a:fld>
            <a:endParaRPr lang="en-US"/>
          </a:p>
        </p:txBody>
      </p:sp>
    </p:spTree>
    <p:extLst>
      <p:ext uri="{BB962C8B-B14F-4D97-AF65-F5344CB8AC3E}">
        <p14:creationId xmlns:p14="http://schemas.microsoft.com/office/powerpoint/2010/main" val="2762376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Layout" Target="../diagrams/layout1.xml"/><Relationship Id="rId7" Type="http://schemas.openxmlformats.org/officeDocument/2006/relationships/image" Target="../media/image2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780742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7082" y="2003739"/>
            <a:ext cx="5690722" cy="4723108"/>
          </a:xfrm>
          <a:prstGeom prst="rect">
            <a:avLst/>
          </a:prstGeom>
        </p:spPr>
      </p:pic>
      <p:sp>
        <p:nvSpPr>
          <p:cNvPr id="8"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Use up – turn food into many</a:t>
            </a:r>
            <a:r>
              <a:rPr lang="en-US" dirty="0">
                <a:solidFill>
                  <a:schemeClr val="bg1"/>
                </a:solidFill>
                <a:latin typeface="Arial" charset="0"/>
                <a:ea typeface="Arial" charset="0"/>
                <a:cs typeface="Arial" charset="0"/>
              </a:rPr>
              <a:t> tasty meals...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flipH="1">
            <a:off x="5789825" y="1769073"/>
            <a:ext cx="3267088"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...reimagine </a:t>
            </a:r>
            <a:r>
              <a:rPr lang="en-US" dirty="0">
                <a:solidFill>
                  <a:schemeClr val="bg1"/>
                </a:solidFill>
                <a:latin typeface="Arial" charset="0"/>
                <a:ea typeface="Arial" charset="0"/>
                <a:cs typeface="Arial" charset="0"/>
              </a:rPr>
              <a:t>your leftovers.</a:t>
            </a: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76720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8206" y="2211210"/>
            <a:ext cx="6157710" cy="4646790"/>
          </a:xfrm>
          <a:prstGeom prst="rect">
            <a:avLst/>
          </a:prstGeom>
        </p:spPr>
      </p:pic>
      <p:sp>
        <p:nvSpPr>
          <p:cNvPr id="6" name="Rounded Rectangular Callout 4"/>
          <p:cNvSpPr>
            <a:spLocks noChangeAspect="1"/>
          </p:cNvSpPr>
          <p:nvPr/>
        </p:nvSpPr>
        <p:spPr>
          <a:xfrm>
            <a:off x="612913" y="739699"/>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Freeze – put food in the freeze </a:t>
            </a:r>
            <a:r>
              <a:rPr lang="en-US" dirty="0">
                <a:solidFill>
                  <a:schemeClr val="bg1"/>
                </a:solidFill>
                <a:latin typeface="Arial" charset="0"/>
                <a:ea typeface="Arial" charset="0"/>
                <a:cs typeface="Arial" charset="0"/>
              </a:rPr>
              <a:t>if you think you’ll not eat it in time</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flipH="1">
            <a:off x="5646392" y="3340093"/>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freezer is like </a:t>
            </a:r>
            <a:r>
              <a:rPr lang="en-US" dirty="0">
                <a:solidFill>
                  <a:schemeClr val="bg1"/>
                </a:solidFill>
                <a:latin typeface="Arial" charset="0"/>
                <a:ea typeface="Arial" charset="0"/>
                <a:cs typeface="Arial" charset="0"/>
              </a:rPr>
              <a:t>pressing </a:t>
            </a:r>
            <a:r>
              <a:rPr lang="en-US" i="1" dirty="0">
                <a:solidFill>
                  <a:schemeClr val="bg1"/>
                </a:solidFill>
                <a:latin typeface="Arial" charset="0"/>
                <a:ea typeface="Arial" charset="0"/>
                <a:cs typeface="Arial" charset="0"/>
              </a:rPr>
              <a:t>pause</a:t>
            </a:r>
            <a:r>
              <a:rPr lang="en-US" dirty="0">
                <a:solidFill>
                  <a:schemeClr val="bg1"/>
                </a:solidFill>
                <a:latin typeface="Arial" charset="0"/>
                <a:ea typeface="Arial" charset="0"/>
                <a:cs typeface="Arial" charset="0"/>
              </a:rPr>
              <a:t> on food...</a:t>
            </a: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452981" y="5016039"/>
            <a:ext cx="310664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2982663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3050885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759813">
                <a:moveTo>
                  <a:pt x="0" y="600253"/>
                </a:moveTo>
                <a:cubicBezTo>
                  <a:pt x="0" y="472168"/>
                  <a:pt x="103833" y="368335"/>
                  <a:pt x="231918" y="368335"/>
                </a:cubicBezTo>
                <a:lnTo>
                  <a:pt x="2642072" y="368335"/>
                </a:lnTo>
                <a:lnTo>
                  <a:pt x="3184258" y="0"/>
                </a:lnTo>
                <a:lnTo>
                  <a:pt x="3050885" y="368335"/>
                </a:lnTo>
                <a:lnTo>
                  <a:pt x="5446639" y="368335"/>
                </a:lnTo>
                <a:cubicBezTo>
                  <a:pt x="5574724" y="368335"/>
                  <a:pt x="5678557" y="472168"/>
                  <a:pt x="5678557" y="600253"/>
                </a:cubicBezTo>
                <a:lnTo>
                  <a:pt x="5678557" y="1180031"/>
                </a:lnTo>
                <a:lnTo>
                  <a:pt x="5678557" y="1180031"/>
                </a:lnTo>
                <a:lnTo>
                  <a:pt x="5678557" y="1527900"/>
                </a:lnTo>
                <a:lnTo>
                  <a:pt x="5678557" y="1527895"/>
                </a:lnTo>
                <a:cubicBezTo>
                  <a:pt x="5678557" y="1655980"/>
                  <a:pt x="5574724" y="1759813"/>
                  <a:pt x="5446639" y="1759813"/>
                </a:cubicBezTo>
                <a:lnTo>
                  <a:pt x="231918" y="1759813"/>
                </a:lnTo>
                <a:cubicBezTo>
                  <a:pt x="103833" y="1759813"/>
                  <a:pt x="0" y="1655980"/>
                  <a:pt x="0" y="1527895"/>
                </a:cubicBezTo>
                <a:lnTo>
                  <a:pt x="0" y="1527900"/>
                </a:lnTo>
                <a:lnTo>
                  <a:pt x="0" y="1180031"/>
                </a:lnTo>
                <a:lnTo>
                  <a:pt x="0" y="1180031"/>
                </a:lnTo>
                <a:lnTo>
                  <a:pt x="0" y="600253"/>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...it stops it going off </a:t>
            </a:r>
            <a:r>
              <a:rPr lang="en-US" dirty="0">
                <a:solidFill>
                  <a:schemeClr val="bg1"/>
                </a:solidFill>
                <a:latin typeface="Arial" charset="0"/>
                <a:ea typeface="Arial" charset="0"/>
                <a:cs typeface="Arial" charset="0"/>
              </a:rPr>
              <a:t>and keeps it fresh for us to eat another day!</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189819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913" y="2106706"/>
            <a:ext cx="2456683" cy="4542506"/>
          </a:xfrm>
          <a:prstGeom prst="rect">
            <a:avLst/>
          </a:prstGeom>
        </p:spPr>
      </p:pic>
      <p:sp>
        <p:nvSpPr>
          <p:cNvPr id="6" name="Rounded Rectangular Callout 4"/>
          <p:cNvSpPr>
            <a:spLocks noChangeAspect="1"/>
          </p:cNvSpPr>
          <p:nvPr/>
        </p:nvSpPr>
        <p:spPr>
          <a:xfrm>
            <a:off x="612913" y="878198"/>
            <a:ext cx="432000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Did you know we all LOVE FOOD - </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5" name="Rounded Rectangular Callout 4"/>
          <p:cNvSpPr>
            <a:spLocks noChangeAspect="1"/>
          </p:cNvSpPr>
          <p:nvPr/>
        </p:nvSpPr>
        <p:spPr>
          <a:xfrm flipH="1">
            <a:off x="5379579" y="2287534"/>
            <a:ext cx="2663890" cy="640515"/>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BUT Hate Waste!</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pic>
        <p:nvPicPr>
          <p:cNvPr id="7" name="Picture 6">
            <a:extLst>
              <a:ext uri="{FF2B5EF4-FFF2-40B4-BE49-F238E27FC236}">
                <a16:creationId xmlns:a16="http://schemas.microsoft.com/office/drawing/2014/main" id="{3544F58C-1D80-4A76-8882-E0F75126FED8}"/>
              </a:ext>
            </a:extLst>
          </p:cNvPr>
          <p:cNvPicPr>
            <a:picLocks noChangeAspect="1"/>
          </p:cNvPicPr>
          <p:nvPr/>
        </p:nvPicPr>
        <p:blipFill>
          <a:blip r:embed="rId5"/>
          <a:stretch>
            <a:fillRect/>
          </a:stretch>
        </p:blipFill>
        <p:spPr>
          <a:xfrm>
            <a:off x="3788698" y="3131934"/>
            <a:ext cx="3009006" cy="2639568"/>
          </a:xfrm>
          <a:prstGeom prst="rect">
            <a:avLst/>
          </a:prstGeom>
        </p:spPr>
      </p:pic>
    </p:spTree>
    <p:extLst>
      <p:ext uri="{BB962C8B-B14F-4D97-AF65-F5344CB8AC3E}">
        <p14:creationId xmlns:p14="http://schemas.microsoft.com/office/powerpoint/2010/main" val="197778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054" y="2322361"/>
            <a:ext cx="5963227" cy="3289966"/>
          </a:xfrm>
          <a:prstGeom prst="rect">
            <a:avLst/>
          </a:prstGeom>
        </p:spPr>
      </p:pic>
      <p:sp>
        <p:nvSpPr>
          <p:cNvPr id="5" name="Rounded Rectangular Callout 4"/>
          <p:cNvSpPr>
            <a:spLocks noChangeAspect="1"/>
          </p:cNvSpPr>
          <p:nvPr/>
        </p:nvSpPr>
        <p:spPr>
          <a:xfrm>
            <a:off x="612913" y="601200"/>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In Scotland we throw away 600,000 </a:t>
            </a:r>
            <a:r>
              <a:rPr lang="en-US" b="1" dirty="0" err="1">
                <a:solidFill>
                  <a:schemeClr val="bg1"/>
                </a:solidFill>
                <a:latin typeface="Arial" charset="0"/>
                <a:ea typeface="Arial" charset="0"/>
                <a:cs typeface="Arial" charset="0"/>
              </a:rPr>
              <a:t>tonnes</a:t>
            </a:r>
            <a:r>
              <a:rPr lang="en-US" b="1" dirty="0">
                <a:solidFill>
                  <a:schemeClr val="bg1"/>
                </a:solidFill>
                <a:latin typeface="Arial" charset="0"/>
                <a:ea typeface="Arial" charset="0"/>
                <a:cs typeface="Arial" charset="0"/>
              </a:rPr>
              <a:t> </a:t>
            </a:r>
            <a:r>
              <a:rPr lang="en-US" dirty="0">
                <a:solidFill>
                  <a:schemeClr val="bg1"/>
                </a:solidFill>
                <a:latin typeface="Arial" charset="0"/>
                <a:ea typeface="Arial" charset="0"/>
                <a:cs typeface="Arial" charset="0"/>
              </a:rPr>
              <a:t>of food every year from our homes.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pic>
        <p:nvPicPr>
          <p:cNvPr id="7" name="Picture 6">
            <a:extLst>
              <a:ext uri="{FF2B5EF4-FFF2-40B4-BE49-F238E27FC236}">
                <a16:creationId xmlns:a16="http://schemas.microsoft.com/office/drawing/2014/main" id="{D8477792-DA50-43FE-BD3C-9C6D85D3AD24}"/>
              </a:ext>
            </a:extLst>
          </p:cNvPr>
          <p:cNvPicPr>
            <a:picLocks noChangeAspect="1"/>
          </p:cNvPicPr>
          <p:nvPr/>
        </p:nvPicPr>
        <p:blipFill>
          <a:blip r:embed="rId5"/>
          <a:stretch>
            <a:fillRect/>
          </a:stretch>
        </p:blipFill>
        <p:spPr>
          <a:xfrm>
            <a:off x="6354501" y="432559"/>
            <a:ext cx="2176586" cy="1909350"/>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
        <p:nvSpPr>
          <p:cNvPr id="10" name="Rounded Rectangular Callout 4"/>
          <p:cNvSpPr>
            <a:spLocks noChangeAspect="1"/>
          </p:cNvSpPr>
          <p:nvPr/>
        </p:nvSpPr>
        <p:spPr>
          <a:xfrm>
            <a:off x="689112" y="364004"/>
            <a:ext cx="365428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There are 8 key things </a:t>
            </a:r>
            <a:r>
              <a:rPr lang="en-US" dirty="0">
                <a:solidFill>
                  <a:schemeClr val="bg1"/>
                </a:solidFill>
                <a:latin typeface="Arial" charset="0"/>
                <a:ea typeface="Arial" charset="0"/>
                <a:cs typeface="Arial" charset="0"/>
              </a:rPr>
              <a:t>that can help save food from the bin…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1131" y="1622469"/>
            <a:ext cx="6091963" cy="4204753"/>
          </a:xfrm>
          <a:prstGeom prst="rect">
            <a:avLst/>
          </a:prstGeom>
        </p:spPr>
      </p:pic>
    </p:spTree>
    <p:extLst>
      <p:ext uri="{BB962C8B-B14F-4D97-AF65-F5344CB8AC3E}">
        <p14:creationId xmlns:p14="http://schemas.microsoft.com/office/powerpoint/2010/main" val="2018394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a:off x="612913" y="601200"/>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Plan – make lists </a:t>
            </a:r>
            <a:r>
              <a:rPr lang="en-US" dirty="0">
                <a:solidFill>
                  <a:schemeClr val="bg1"/>
                </a:solidFill>
                <a:latin typeface="Arial" charset="0"/>
                <a:ea typeface="Arial" charset="0"/>
                <a:cs typeface="Arial" charset="0"/>
              </a:rPr>
              <a:t>so we know what meals we are having this week and how we'll use everything up.</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781" y="459191"/>
            <a:ext cx="7493889" cy="551706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194437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a:off x="612913" y="203052"/>
            <a:ext cx="3741373"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Check – </a:t>
            </a:r>
            <a:r>
              <a:rPr lang="en-US" dirty="0">
                <a:solidFill>
                  <a:schemeClr val="bg1"/>
                </a:solidFill>
                <a:latin typeface="Arial" charset="0"/>
                <a:ea typeface="Arial" charset="0"/>
                <a:cs typeface="Arial" charset="0"/>
              </a:rPr>
              <a:t>look in your </a:t>
            </a:r>
          </a:p>
          <a:p>
            <a:pPr>
              <a:spcAft>
                <a:spcPts val="25"/>
              </a:spcAft>
            </a:pPr>
            <a:r>
              <a:rPr lang="en-US" dirty="0">
                <a:solidFill>
                  <a:schemeClr val="bg1"/>
                </a:solidFill>
                <a:latin typeface="Arial" charset="0"/>
                <a:ea typeface="Arial" charset="0"/>
                <a:cs typeface="Arial" charset="0"/>
              </a:rPr>
              <a:t>cupboards and shelves before going shopping…</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6" name="Rounded Rectangular Callout 4"/>
          <p:cNvSpPr>
            <a:spLocks noChangeAspect="1"/>
          </p:cNvSpPr>
          <p:nvPr/>
        </p:nvSpPr>
        <p:spPr>
          <a:xfrm flipH="1">
            <a:off x="5646392" y="1037113"/>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...why not take a photo of your fridge </a:t>
            </a:r>
            <a:r>
              <a:rPr lang="en-US" dirty="0">
                <a:solidFill>
                  <a:schemeClr val="bg1"/>
                </a:solidFill>
                <a:latin typeface="Arial" charset="0"/>
                <a:ea typeface="Arial" charset="0"/>
                <a:cs typeface="Arial" charset="0"/>
              </a:rPr>
              <a:t>so you don't end up with too much?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b="1"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3291" y="1912702"/>
            <a:ext cx="5068562" cy="445479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128789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6" name="Rounded Rectangular Callout 4"/>
          <p:cNvSpPr>
            <a:spLocks noChangeAspect="1"/>
          </p:cNvSpPr>
          <p:nvPr/>
        </p:nvSpPr>
        <p:spPr>
          <a:xfrm flipH="1">
            <a:off x="5646392" y="1047665"/>
            <a:ext cx="3023915"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'Use by' tells you when </a:t>
            </a:r>
            <a:r>
              <a:rPr lang="en-US" dirty="0">
                <a:solidFill>
                  <a:schemeClr val="bg1"/>
                </a:solidFill>
                <a:latin typeface="Arial" charset="0"/>
                <a:ea typeface="Arial" charset="0"/>
                <a:cs typeface="Arial" charset="0"/>
              </a:rPr>
              <a:t>food is not safe to eat anymore.</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612913" y="324202"/>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Date labels – 'best before’ is about the quality of the food </a:t>
            </a:r>
            <a:r>
              <a:rPr lang="en-US" dirty="0">
                <a:solidFill>
                  <a:schemeClr val="bg1"/>
                </a:solidFill>
                <a:latin typeface="Arial" charset="0"/>
                <a:ea typeface="Arial" charset="0"/>
                <a:cs typeface="Arial" charset="0"/>
              </a:rPr>
              <a:t>rather than the safety…</a:t>
            </a:r>
          </a:p>
          <a:p>
            <a:pPr>
              <a:spcAft>
                <a:spcPts val="25"/>
              </a:spcAft>
            </a:pPr>
            <a:r>
              <a:rPr lang="en-US" b="1" dirty="0">
                <a:solidFill>
                  <a:schemeClr val="bg1"/>
                </a:solidFill>
                <a:latin typeface="Arial" charset="0"/>
                <a:ea typeface="Arial" charset="0"/>
                <a:cs typeface="Arial" charset="0"/>
              </a:rPr>
              <a:t> </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452981" y="5016040"/>
            <a:ext cx="310664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2982663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 name="connsiteX0" fmla="*/ 0 w 5678557"/>
              <a:gd name="connsiteY0" fmla="*/ 600253 h 1759813"/>
              <a:gd name="connsiteX1" fmla="*/ 231918 w 5678557"/>
              <a:gd name="connsiteY1" fmla="*/ 368335 h 1759813"/>
              <a:gd name="connsiteX2" fmla="*/ 2642072 w 5678557"/>
              <a:gd name="connsiteY2" fmla="*/ 368335 h 1759813"/>
              <a:gd name="connsiteX3" fmla="*/ 3184258 w 5678557"/>
              <a:gd name="connsiteY3" fmla="*/ 0 h 1759813"/>
              <a:gd name="connsiteX4" fmla="*/ 3050885 w 5678557"/>
              <a:gd name="connsiteY4" fmla="*/ 368335 h 1759813"/>
              <a:gd name="connsiteX5" fmla="*/ 5446639 w 5678557"/>
              <a:gd name="connsiteY5" fmla="*/ 368335 h 1759813"/>
              <a:gd name="connsiteX6" fmla="*/ 5678557 w 5678557"/>
              <a:gd name="connsiteY6" fmla="*/ 600253 h 1759813"/>
              <a:gd name="connsiteX7" fmla="*/ 5678557 w 5678557"/>
              <a:gd name="connsiteY7" fmla="*/ 1180031 h 1759813"/>
              <a:gd name="connsiteX8" fmla="*/ 5678557 w 5678557"/>
              <a:gd name="connsiteY8" fmla="*/ 1180031 h 1759813"/>
              <a:gd name="connsiteX9" fmla="*/ 5678557 w 5678557"/>
              <a:gd name="connsiteY9" fmla="*/ 1527900 h 1759813"/>
              <a:gd name="connsiteX10" fmla="*/ 5678557 w 5678557"/>
              <a:gd name="connsiteY10" fmla="*/ 1527895 h 1759813"/>
              <a:gd name="connsiteX11" fmla="*/ 5446639 w 5678557"/>
              <a:gd name="connsiteY11" fmla="*/ 1759813 h 1759813"/>
              <a:gd name="connsiteX12" fmla="*/ 231918 w 5678557"/>
              <a:gd name="connsiteY12" fmla="*/ 1759813 h 1759813"/>
              <a:gd name="connsiteX13" fmla="*/ 0 w 5678557"/>
              <a:gd name="connsiteY13" fmla="*/ 1527895 h 1759813"/>
              <a:gd name="connsiteX14" fmla="*/ 0 w 5678557"/>
              <a:gd name="connsiteY14" fmla="*/ 1527900 h 1759813"/>
              <a:gd name="connsiteX15" fmla="*/ 0 w 5678557"/>
              <a:gd name="connsiteY15" fmla="*/ 1180031 h 1759813"/>
              <a:gd name="connsiteX16" fmla="*/ 0 w 5678557"/>
              <a:gd name="connsiteY16" fmla="*/ 1180031 h 1759813"/>
              <a:gd name="connsiteX17" fmla="*/ 0 w 5678557"/>
              <a:gd name="connsiteY17" fmla="*/ 600253 h 17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759813">
                <a:moveTo>
                  <a:pt x="0" y="600253"/>
                </a:moveTo>
                <a:cubicBezTo>
                  <a:pt x="0" y="472168"/>
                  <a:pt x="103833" y="368335"/>
                  <a:pt x="231918" y="368335"/>
                </a:cubicBezTo>
                <a:lnTo>
                  <a:pt x="2642072" y="368335"/>
                </a:lnTo>
                <a:lnTo>
                  <a:pt x="3184258" y="0"/>
                </a:lnTo>
                <a:lnTo>
                  <a:pt x="3050885" y="368335"/>
                </a:lnTo>
                <a:lnTo>
                  <a:pt x="5446639" y="368335"/>
                </a:lnTo>
                <a:cubicBezTo>
                  <a:pt x="5574724" y="368335"/>
                  <a:pt x="5678557" y="472168"/>
                  <a:pt x="5678557" y="600253"/>
                </a:cubicBezTo>
                <a:lnTo>
                  <a:pt x="5678557" y="1180031"/>
                </a:lnTo>
                <a:lnTo>
                  <a:pt x="5678557" y="1180031"/>
                </a:lnTo>
                <a:lnTo>
                  <a:pt x="5678557" y="1527900"/>
                </a:lnTo>
                <a:lnTo>
                  <a:pt x="5678557" y="1527895"/>
                </a:lnTo>
                <a:cubicBezTo>
                  <a:pt x="5678557" y="1655980"/>
                  <a:pt x="5574724" y="1759813"/>
                  <a:pt x="5446639" y="1759813"/>
                </a:cubicBezTo>
                <a:lnTo>
                  <a:pt x="231918" y="1759813"/>
                </a:lnTo>
                <a:cubicBezTo>
                  <a:pt x="103833" y="1759813"/>
                  <a:pt x="0" y="1655980"/>
                  <a:pt x="0" y="1527895"/>
                </a:cubicBezTo>
                <a:lnTo>
                  <a:pt x="0" y="1527900"/>
                </a:lnTo>
                <a:lnTo>
                  <a:pt x="0" y="1180031"/>
                </a:lnTo>
                <a:lnTo>
                  <a:pt x="0" y="1180031"/>
                </a:lnTo>
                <a:lnTo>
                  <a:pt x="0" y="600253"/>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But with ‘best before'</a:t>
            </a:r>
            <a:r>
              <a:rPr lang="en-US" dirty="0">
                <a:solidFill>
                  <a:schemeClr val="bg1"/>
                </a:solidFill>
                <a:latin typeface="Arial" charset="0"/>
                <a:ea typeface="Arial" charset="0"/>
                <a:cs typeface="Arial" charset="0"/>
              </a:rPr>
              <a:t>– use your senses and decide!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8804" y="2418973"/>
            <a:ext cx="5646391" cy="2519757"/>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20149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880" y="335280"/>
            <a:ext cx="6684264" cy="6187440"/>
          </a:xfrm>
          <a:prstGeom prst="rect">
            <a:avLst/>
          </a:prstGeom>
        </p:spPr>
      </p:pic>
      <p:sp>
        <p:nvSpPr>
          <p:cNvPr id="6" name="Rounded Rectangular Callout 4"/>
          <p:cNvSpPr>
            <a:spLocks noChangeAspect="1"/>
          </p:cNvSpPr>
          <p:nvPr/>
        </p:nvSpPr>
        <p:spPr>
          <a:xfrm>
            <a:off x="718880" y="1916432"/>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Portion – don't take </a:t>
            </a:r>
            <a:r>
              <a:rPr lang="en-US" dirty="0">
                <a:solidFill>
                  <a:schemeClr val="bg1"/>
                </a:solidFill>
                <a:latin typeface="Arial" charset="0"/>
                <a:ea typeface="Arial" charset="0"/>
                <a:cs typeface="Arial" charset="0"/>
              </a:rPr>
              <a:t>what you can't finish.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2072924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63" y="1033916"/>
            <a:ext cx="7695675" cy="5238405"/>
          </a:xfrm>
          <a:prstGeom prst="rect">
            <a:avLst/>
          </a:prstGeom>
        </p:spPr>
      </p:pic>
      <p:sp>
        <p:nvSpPr>
          <p:cNvPr id="6" name="Rounded Rectangular Callout 4"/>
          <p:cNvSpPr>
            <a:spLocks noChangeAspect="1"/>
          </p:cNvSpPr>
          <p:nvPr/>
        </p:nvSpPr>
        <p:spPr>
          <a:xfrm>
            <a:off x="612913" y="739699"/>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Store – put food in the right places </a:t>
            </a:r>
            <a:r>
              <a:rPr lang="en-US" dirty="0">
                <a:solidFill>
                  <a:schemeClr val="bg1"/>
                </a:solidFill>
                <a:latin typeface="Arial" charset="0"/>
                <a:ea typeface="Arial" charset="0"/>
                <a:cs typeface="Arial" charset="0"/>
              </a:rPr>
              <a:t>to keep it fresher for longer.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1571647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8000" y="507254"/>
            <a:ext cx="5062071" cy="6237195"/>
          </a:xfrm>
          <a:prstGeom prst="rect">
            <a:avLst/>
          </a:prstGeom>
        </p:spPr>
      </p:pic>
      <p:sp>
        <p:nvSpPr>
          <p:cNvPr id="5" name="Rounded Rectangular Callout 4"/>
          <p:cNvSpPr>
            <a:spLocks noChangeAspect="1"/>
          </p:cNvSpPr>
          <p:nvPr/>
        </p:nvSpPr>
        <p:spPr>
          <a:xfrm flipH="1">
            <a:off x="6257853" y="568318"/>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...don't leave open packets </a:t>
            </a:r>
            <a:r>
              <a:rPr lang="en-US" dirty="0">
                <a:solidFill>
                  <a:schemeClr val="bg1"/>
                </a:solidFill>
                <a:latin typeface="Arial" charset="0"/>
                <a:ea typeface="Arial" charset="0"/>
                <a:cs typeface="Arial" charset="0"/>
              </a:rPr>
              <a:t>uncovered!</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612913" y="572052"/>
            <a:ext cx="296075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Wrap – protect food </a:t>
            </a:r>
            <a:r>
              <a:rPr lang="en-US" dirty="0">
                <a:solidFill>
                  <a:schemeClr val="bg1"/>
                </a:solidFill>
                <a:latin typeface="Arial" charset="0"/>
                <a:ea typeface="Arial" charset="0"/>
                <a:cs typeface="Arial" charset="0"/>
              </a:rPr>
              <a:t>that needs a little extra help...</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469" y="5827222"/>
            <a:ext cx="872402" cy="872402"/>
          </a:xfrm>
          <a:prstGeom prst="rect">
            <a:avLst/>
          </a:prstGeom>
        </p:spPr>
      </p:pic>
    </p:spTree>
    <p:extLst>
      <p:ext uri="{BB962C8B-B14F-4D97-AF65-F5344CB8AC3E}">
        <p14:creationId xmlns:p14="http://schemas.microsoft.com/office/powerpoint/2010/main" val="177222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3912</TotalTime>
  <Words>773</Words>
  <Application>Microsoft Office PowerPoint</Application>
  <PresentationFormat>On-screen Show (4:3)</PresentationFormat>
  <Paragraphs>81</Paragraphs>
  <Slides>14</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41</cp:revision>
  <dcterms:created xsi:type="dcterms:W3CDTF">2017-03-24T21:36:39Z</dcterms:created>
  <dcterms:modified xsi:type="dcterms:W3CDTF">2021-02-21T17:48:00Z</dcterms:modified>
</cp:coreProperties>
</file>