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80" r:id="rId2"/>
    <p:sldId id="266" r:id="rId3"/>
    <p:sldId id="256" r:id="rId4"/>
    <p:sldId id="264" r:id="rId5"/>
    <p:sldId id="267" r:id="rId6"/>
    <p:sldId id="281" r:id="rId7"/>
    <p:sldId id="272" r:id="rId8"/>
    <p:sldId id="271" r:id="rId9"/>
    <p:sldId id="268" r:id="rId10"/>
    <p:sldId id="269" r:id="rId11"/>
    <p:sldId id="282" r:id="rId12"/>
    <p:sldId id="283" r:id="rId13"/>
    <p:sldId id="284" r:id="rId14"/>
    <p:sldId id="28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921" userDrawn="1">
          <p15:clr>
            <a:srgbClr val="A4A3A4"/>
          </p15:clr>
        </p15:guide>
        <p15:guide id="3" orient="horz" pos="42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86"/>
    <p:restoredTop sz="61580" autoAdjust="0"/>
  </p:normalViewPr>
  <p:slideViewPr>
    <p:cSldViewPr snapToGrid="0" snapToObjects="1">
      <p:cViewPr varScale="1">
        <p:scale>
          <a:sx n="47" d="100"/>
          <a:sy n="47" d="100"/>
        </p:scale>
        <p:origin x="2286" y="42"/>
      </p:cViewPr>
      <p:guideLst>
        <p:guide pos="4921"/>
        <p:guide orient="horz" pos="420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31.jpg"/><Relationship Id="rId3" Type="http://schemas.openxmlformats.org/officeDocument/2006/relationships/image" Target="../media/image26.png"/><Relationship Id="rId7" Type="http://schemas.openxmlformats.org/officeDocument/2006/relationships/image" Target="../media/image28.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5.jpg"/><Relationship Id="rId6" Type="http://schemas.openxmlformats.org/officeDocument/2006/relationships/hyperlink" Target="https://en.wikipedia.org/wiki/Fuel_gas" TargetMode="External"/><Relationship Id="rId11" Type="http://schemas.openxmlformats.org/officeDocument/2006/relationships/image" Target="../media/image30.jpg"/><Relationship Id="rId5" Type="http://schemas.openxmlformats.org/officeDocument/2006/relationships/image" Target="../media/image27.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9.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9.JPG"/><Relationship Id="rId3" Type="http://schemas.openxmlformats.org/officeDocument/2006/relationships/image" Target="../media/image31.jpg"/><Relationship Id="rId7" Type="http://schemas.openxmlformats.org/officeDocument/2006/relationships/image" Target="../media/image30.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5.jpg"/><Relationship Id="rId6" Type="http://schemas.openxmlformats.org/officeDocument/2006/relationships/hyperlink" Target="https://en.wikipedia.org/wiki/File:Factory_1b.svg" TargetMode="External"/><Relationship Id="rId11" Type="http://schemas.openxmlformats.org/officeDocument/2006/relationships/image" Target="../media/image28.jpg"/><Relationship Id="rId5" Type="http://schemas.openxmlformats.org/officeDocument/2006/relationships/image" Target="../media/image26.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7.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Have</a:t>
            </a:r>
            <a:r>
              <a:rPr lang="en-US" baseline="0" dirty="0"/>
              <a:t> a discussion with your learners about how much effort goes into creating food. This could be in terms of the water used (12 liters is required to grow 1 tomato!), or the energy used to transport, store and package food, the land and soil space required, the human effort and impact.</a:t>
            </a:r>
          </a:p>
          <a:p>
            <a:pPr marL="0" indent="0">
              <a:buNone/>
            </a:pPr>
            <a:endParaRPr lang="en-US" baseline="0" dirty="0"/>
          </a:p>
          <a:p>
            <a:pPr marL="0" indent="0">
              <a:buNone/>
            </a:pPr>
            <a:r>
              <a:rPr lang="en-US" baseline="0" dirty="0"/>
              <a:t>If wasted food is put in the rubbish bin and goes to landfill it releases harmful greenhouse gases. If food waste is put in the food waste recycling bin these gases are captured and not released into the atmosphere. The level of detail required may be too much for your learners but the main point to stress is that wasted food lets off harmful gases in landfill which has a negative impact on our planet.</a:t>
            </a:r>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2</a:t>
            </a:fld>
            <a:endParaRPr lang="en-US"/>
          </a:p>
        </p:txBody>
      </p:sp>
    </p:spTree>
    <p:extLst>
      <p:ext uri="{BB962C8B-B14F-4D97-AF65-F5344CB8AC3E}">
        <p14:creationId xmlns:p14="http://schemas.microsoft.com/office/powerpoint/2010/main" val="418778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bg1"/>
              </a:solidFill>
              <a:latin typeface="Arial" charset="0"/>
              <a:ea typeface="Arial" charset="0"/>
              <a:cs typeface="Arial" charset="0"/>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3</a:t>
            </a:fld>
            <a:endParaRPr lang="en-US"/>
          </a:p>
        </p:txBody>
      </p:sp>
    </p:spTree>
    <p:extLst>
      <p:ext uri="{BB962C8B-B14F-4D97-AF65-F5344CB8AC3E}">
        <p14:creationId xmlns:p14="http://schemas.microsoft.com/office/powerpoint/2010/main" val="89019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4</a:t>
            </a:fld>
            <a:endParaRPr lang="en-GB"/>
          </a:p>
        </p:txBody>
      </p:sp>
    </p:spTree>
    <p:extLst>
      <p:ext uri="{BB962C8B-B14F-4D97-AF65-F5344CB8AC3E}">
        <p14:creationId xmlns:p14="http://schemas.microsoft.com/office/powerpoint/2010/main" val="4286291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544A4A-FE17-2B4B-93C0-F9CFA9DD5970}" type="slidenum">
              <a:rPr lang="en-US" smtClean="0"/>
              <a:t>11</a:t>
            </a:fld>
            <a:endParaRPr lang="en-US"/>
          </a:p>
        </p:txBody>
      </p:sp>
    </p:spTree>
    <p:extLst>
      <p:ext uri="{BB962C8B-B14F-4D97-AF65-F5344CB8AC3E}">
        <p14:creationId xmlns:p14="http://schemas.microsoft.com/office/powerpoint/2010/main" val="136419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6544A4A-FE17-2B4B-93C0-F9CFA9DD5970}" type="slidenum">
              <a:rPr lang="en-US" smtClean="0"/>
              <a:t>14</a:t>
            </a:fld>
            <a:endParaRPr lang="en-US"/>
          </a:p>
        </p:txBody>
      </p:sp>
    </p:spTree>
    <p:extLst>
      <p:ext uri="{BB962C8B-B14F-4D97-AF65-F5344CB8AC3E}">
        <p14:creationId xmlns:p14="http://schemas.microsoft.com/office/powerpoint/2010/main" val="1163886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5.gif"/><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4.png"/><Relationship Id="rId4" Type="http://schemas.openxmlformats.org/officeDocument/2006/relationships/diagramLayout" Target="../diagrams/layout1.xml"/><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0.JPG"/><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4.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68458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a:off x="612913" y="601200"/>
            <a:ext cx="2742179"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road </a:t>
            </a:r>
            <a:r>
              <a:rPr lang="en-US" dirty="0">
                <a:solidFill>
                  <a:schemeClr val="bg1"/>
                </a:solidFill>
                <a:latin typeface="Arial" charset="0"/>
                <a:ea typeface="Arial" charset="0"/>
                <a:cs typeface="Arial" charset="0"/>
              </a:rPr>
              <a:t>to reduction</a:t>
            </a: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6280" y="1709201"/>
            <a:ext cx="6971440" cy="341540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4" name="Picture 3">
            <a:extLst>
              <a:ext uri="{FF2B5EF4-FFF2-40B4-BE49-F238E27FC236}">
                <a16:creationId xmlns:a16="http://schemas.microsoft.com/office/drawing/2014/main" id="{7CF54B85-F24D-4894-84B7-E3F8B5422622}"/>
              </a:ext>
            </a:extLst>
          </p:cNvPr>
          <p:cNvPicPr>
            <a:picLocks noChangeAspect="1"/>
          </p:cNvPicPr>
          <p:nvPr/>
        </p:nvPicPr>
        <p:blipFill>
          <a:blip r:embed="rId4"/>
          <a:stretch>
            <a:fillRect/>
          </a:stretch>
        </p:blipFill>
        <p:spPr>
          <a:xfrm>
            <a:off x="6932862" y="5863724"/>
            <a:ext cx="966834" cy="848128"/>
          </a:xfrm>
          <a:prstGeom prst="rect">
            <a:avLst/>
          </a:prstGeom>
        </p:spPr>
      </p:pic>
    </p:spTree>
    <p:extLst>
      <p:ext uri="{BB962C8B-B14F-4D97-AF65-F5344CB8AC3E}">
        <p14:creationId xmlns:p14="http://schemas.microsoft.com/office/powerpoint/2010/main" val="708667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6" name="Rounded Rectangular Callout 4"/>
          <p:cNvSpPr>
            <a:spLocks noChangeAspect="1"/>
          </p:cNvSpPr>
          <p:nvPr/>
        </p:nvSpPr>
        <p:spPr>
          <a:xfrm>
            <a:off x="954219" y="163774"/>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When you can’t reduce </a:t>
            </a:r>
            <a:r>
              <a:rPr lang="en-US" b="1" dirty="0" err="1">
                <a:solidFill>
                  <a:schemeClr val="bg1"/>
                </a:solidFill>
                <a:latin typeface="Arial" charset="0"/>
                <a:ea typeface="Arial" charset="0"/>
                <a:cs typeface="Arial" charset="0"/>
              </a:rPr>
              <a:t>foodwaste</a:t>
            </a:r>
            <a:r>
              <a:rPr lang="en-US" b="1" dirty="0">
                <a:solidFill>
                  <a:schemeClr val="bg1"/>
                </a:solidFill>
                <a:latin typeface="Arial" charset="0"/>
                <a:ea typeface="Arial" charset="0"/>
                <a:cs typeface="Arial" charset="0"/>
              </a:rPr>
              <a:t>:</a:t>
            </a:r>
          </a:p>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Let’s use that POWER</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7" name="Picture 6">
            <a:extLst>
              <a:ext uri="{FF2B5EF4-FFF2-40B4-BE49-F238E27FC236}">
                <a16:creationId xmlns:a16="http://schemas.microsoft.com/office/drawing/2014/main" id="{E5540FD9-716C-4AAE-8E04-8EAE5DACE2B9}"/>
              </a:ext>
            </a:extLst>
          </p:cNvPr>
          <p:cNvPicPr>
            <a:picLocks noChangeAspect="1"/>
          </p:cNvPicPr>
          <p:nvPr/>
        </p:nvPicPr>
        <p:blipFill>
          <a:blip r:embed="rId4"/>
          <a:stretch>
            <a:fillRect/>
          </a:stretch>
        </p:blipFill>
        <p:spPr>
          <a:xfrm>
            <a:off x="2874060" y="425259"/>
            <a:ext cx="6127053" cy="6858000"/>
          </a:xfrm>
          <a:prstGeom prst="rect">
            <a:avLst/>
          </a:prstGeom>
        </p:spPr>
      </p:pic>
      <p:pic>
        <p:nvPicPr>
          <p:cNvPr id="9" name="Picture 8">
            <a:extLst>
              <a:ext uri="{FF2B5EF4-FFF2-40B4-BE49-F238E27FC236}">
                <a16:creationId xmlns:a16="http://schemas.microsoft.com/office/drawing/2014/main" id="{C68E483C-D9F3-4E29-A326-750441515AD5}"/>
              </a:ext>
            </a:extLst>
          </p:cNvPr>
          <p:cNvPicPr>
            <a:picLocks noChangeAspect="1"/>
          </p:cNvPicPr>
          <p:nvPr/>
        </p:nvPicPr>
        <p:blipFill>
          <a:blip r:embed="rId5"/>
          <a:stretch>
            <a:fillRect/>
          </a:stretch>
        </p:blipFill>
        <p:spPr>
          <a:xfrm>
            <a:off x="3096604" y="6158117"/>
            <a:ext cx="2840982" cy="420660"/>
          </a:xfrm>
          <a:prstGeom prst="rect">
            <a:avLst/>
          </a:prstGeom>
        </p:spPr>
      </p:pic>
      <p:sp>
        <p:nvSpPr>
          <p:cNvPr id="12" name="TextBox 11">
            <a:extLst>
              <a:ext uri="{FF2B5EF4-FFF2-40B4-BE49-F238E27FC236}">
                <a16:creationId xmlns:a16="http://schemas.microsoft.com/office/drawing/2014/main" id="{4F9AC669-D6A0-4833-BF3E-FA5ED715303D}"/>
              </a:ext>
            </a:extLst>
          </p:cNvPr>
          <p:cNvSpPr txBox="1"/>
          <p:nvPr/>
        </p:nvSpPr>
        <p:spPr>
          <a:xfrm>
            <a:off x="821066" y="4576528"/>
            <a:ext cx="3549889" cy="1569660"/>
          </a:xfrm>
          <a:prstGeom prst="rect">
            <a:avLst/>
          </a:prstGeom>
          <a:noFill/>
        </p:spPr>
        <p:txBody>
          <a:bodyPr wrap="square">
            <a:spAutoFit/>
          </a:bodyPr>
          <a:lstStyle/>
          <a:p>
            <a:r>
              <a:rPr lang="en-GB" sz="2400" b="1" dirty="0"/>
              <a:t>...The Aberdeen food waste digester will take it and create valuable ‘green’ energy</a:t>
            </a:r>
          </a:p>
        </p:txBody>
      </p:sp>
      <p:pic>
        <p:nvPicPr>
          <p:cNvPr id="15" name="Picture 14">
            <a:extLst>
              <a:ext uri="{FF2B5EF4-FFF2-40B4-BE49-F238E27FC236}">
                <a16:creationId xmlns:a16="http://schemas.microsoft.com/office/drawing/2014/main" id="{62E702D6-310C-4F5B-9950-952810D28F26}"/>
              </a:ext>
            </a:extLst>
          </p:cNvPr>
          <p:cNvPicPr>
            <a:picLocks noChangeAspect="1"/>
          </p:cNvPicPr>
          <p:nvPr/>
        </p:nvPicPr>
        <p:blipFill>
          <a:blip r:embed="rId6"/>
          <a:stretch>
            <a:fillRect/>
          </a:stretch>
        </p:blipFill>
        <p:spPr>
          <a:xfrm>
            <a:off x="-238947" y="1540667"/>
            <a:ext cx="4476750" cy="3305175"/>
          </a:xfrm>
          <a:prstGeom prst="rect">
            <a:avLst/>
          </a:prstGeom>
        </p:spPr>
      </p:pic>
    </p:spTree>
    <p:extLst>
      <p:ext uri="{BB962C8B-B14F-4D97-AF65-F5344CB8AC3E}">
        <p14:creationId xmlns:p14="http://schemas.microsoft.com/office/powerpoint/2010/main" val="2079102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4" name="Picture 3">
            <a:extLst>
              <a:ext uri="{FF2B5EF4-FFF2-40B4-BE49-F238E27FC236}">
                <a16:creationId xmlns:a16="http://schemas.microsoft.com/office/drawing/2014/main" id="{14160029-4DDB-4FEE-9F9A-82658102918F}"/>
              </a:ext>
            </a:extLst>
          </p:cNvPr>
          <p:cNvPicPr>
            <a:picLocks noChangeAspect="1"/>
          </p:cNvPicPr>
          <p:nvPr/>
        </p:nvPicPr>
        <p:blipFill>
          <a:blip r:embed="rId3"/>
          <a:stretch>
            <a:fillRect/>
          </a:stretch>
        </p:blipFill>
        <p:spPr>
          <a:xfrm>
            <a:off x="3053249" y="282570"/>
            <a:ext cx="5519486" cy="3683153"/>
          </a:xfrm>
          <a:prstGeom prst="rect">
            <a:avLst/>
          </a:prstGeom>
          <a:ln>
            <a:solidFill>
              <a:schemeClr val="accent6">
                <a:lumMod val="50000"/>
              </a:schemeClr>
            </a:solidFill>
          </a:ln>
        </p:spPr>
      </p:pic>
      <p:pic>
        <p:nvPicPr>
          <p:cNvPr id="9" name="Picture 8">
            <a:extLst>
              <a:ext uri="{FF2B5EF4-FFF2-40B4-BE49-F238E27FC236}">
                <a16:creationId xmlns:a16="http://schemas.microsoft.com/office/drawing/2014/main" id="{58A0086B-7D1D-4182-AC25-E723F14BB30A}"/>
              </a:ext>
            </a:extLst>
          </p:cNvPr>
          <p:cNvPicPr>
            <a:picLocks noChangeAspect="1"/>
          </p:cNvPicPr>
          <p:nvPr/>
        </p:nvPicPr>
        <p:blipFill>
          <a:blip r:embed="rId4"/>
          <a:stretch>
            <a:fillRect/>
          </a:stretch>
        </p:blipFill>
        <p:spPr>
          <a:xfrm>
            <a:off x="448468" y="2789589"/>
            <a:ext cx="5585817" cy="3683153"/>
          </a:xfrm>
          <a:prstGeom prst="rect">
            <a:avLst/>
          </a:prstGeom>
          <a:ln>
            <a:solidFill>
              <a:schemeClr val="accent6">
                <a:lumMod val="50000"/>
              </a:schemeClr>
            </a:solidFill>
          </a:ln>
        </p:spPr>
      </p:pic>
      <p:pic>
        <p:nvPicPr>
          <p:cNvPr id="10" name="Picture 9">
            <a:extLst>
              <a:ext uri="{FF2B5EF4-FFF2-40B4-BE49-F238E27FC236}">
                <a16:creationId xmlns:a16="http://schemas.microsoft.com/office/drawing/2014/main" id="{CE5733AF-DD9C-4B3E-A36F-53CF52483C89}"/>
              </a:ext>
            </a:extLst>
          </p:cNvPr>
          <p:cNvPicPr>
            <a:picLocks noChangeAspect="1"/>
          </p:cNvPicPr>
          <p:nvPr/>
        </p:nvPicPr>
        <p:blipFill>
          <a:blip r:embed="rId5"/>
          <a:stretch>
            <a:fillRect/>
          </a:stretch>
        </p:blipFill>
        <p:spPr>
          <a:xfrm>
            <a:off x="6197686" y="5105098"/>
            <a:ext cx="2497846" cy="369852"/>
          </a:xfrm>
          <a:prstGeom prst="rect">
            <a:avLst/>
          </a:prstGeom>
        </p:spPr>
      </p:pic>
      <p:pic>
        <p:nvPicPr>
          <p:cNvPr id="11" name="Picture 10">
            <a:extLst>
              <a:ext uri="{FF2B5EF4-FFF2-40B4-BE49-F238E27FC236}">
                <a16:creationId xmlns:a16="http://schemas.microsoft.com/office/drawing/2014/main" id="{D672C659-322A-491C-A955-3AFB414CD231}"/>
              </a:ext>
            </a:extLst>
          </p:cNvPr>
          <p:cNvPicPr>
            <a:picLocks noChangeAspect="1"/>
          </p:cNvPicPr>
          <p:nvPr/>
        </p:nvPicPr>
        <p:blipFill>
          <a:blip r:embed="rId6"/>
          <a:stretch>
            <a:fillRect/>
          </a:stretch>
        </p:blipFill>
        <p:spPr>
          <a:xfrm>
            <a:off x="448468" y="530153"/>
            <a:ext cx="2298391" cy="2011854"/>
          </a:xfrm>
          <a:prstGeom prst="rect">
            <a:avLst/>
          </a:prstGeom>
        </p:spPr>
      </p:pic>
    </p:spTree>
    <p:extLst>
      <p:ext uri="{BB962C8B-B14F-4D97-AF65-F5344CB8AC3E}">
        <p14:creationId xmlns:p14="http://schemas.microsoft.com/office/powerpoint/2010/main" val="3112854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8"/>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9"/>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10"/>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943" y="610284"/>
            <a:ext cx="4065359" cy="6238940"/>
          </a:xfrm>
          <a:prstGeom prst="rect">
            <a:avLst/>
          </a:prstGeom>
        </p:spPr>
      </p:pic>
      <p:sp>
        <p:nvSpPr>
          <p:cNvPr id="8" name="Rounded Rectangular Callout 4"/>
          <p:cNvSpPr>
            <a:spLocks noChangeAspect="1"/>
          </p:cNvSpPr>
          <p:nvPr/>
        </p:nvSpPr>
        <p:spPr>
          <a:xfrm>
            <a:off x="147401" y="163783"/>
            <a:ext cx="5272498"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48826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48826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48826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48826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48826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231918 h 1929848"/>
              <a:gd name="connsiteX0" fmla="*/ 0 w 5678557"/>
              <a:gd name="connsiteY0" fmla="*/ 231918 h 1929848"/>
              <a:gd name="connsiteX1" fmla="*/ 148826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48826 w 5678557"/>
              <a:gd name="connsiteY15" fmla="*/ 1391478 h 1929848"/>
              <a:gd name="connsiteX16" fmla="*/ 0 w 5678557"/>
              <a:gd name="connsiteY16" fmla="*/ 1159560 h 1929848"/>
              <a:gd name="connsiteX17" fmla="*/ 0 w 5678557"/>
              <a:gd name="connsiteY17" fmla="*/ 1159565 h 1929848"/>
              <a:gd name="connsiteX18" fmla="*/ 0 w 5678557"/>
              <a:gd name="connsiteY18" fmla="*/ 231918 h 1929848"/>
              <a:gd name="connsiteX0" fmla="*/ 0 w 5678557"/>
              <a:gd name="connsiteY0" fmla="*/ 231918 h 1929848"/>
              <a:gd name="connsiteX1" fmla="*/ 148826 w 5678557"/>
              <a:gd name="connsiteY1" fmla="*/ 0 h 1929848"/>
              <a:gd name="connsiteX2" fmla="*/ 946426 w 5678557"/>
              <a:gd name="connsiteY2" fmla="*/ 0 h 1929848"/>
              <a:gd name="connsiteX3" fmla="*/ 2366065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148826 w 5678557"/>
              <a:gd name="connsiteY14" fmla="*/ 1391478 h 1929848"/>
              <a:gd name="connsiteX15" fmla="*/ 0 w 5678557"/>
              <a:gd name="connsiteY15" fmla="*/ 1159560 h 1929848"/>
              <a:gd name="connsiteX16" fmla="*/ 0 w 5678557"/>
              <a:gd name="connsiteY16" fmla="*/ 1159565 h 1929848"/>
              <a:gd name="connsiteX17" fmla="*/ 0 w 5678557"/>
              <a:gd name="connsiteY17" fmla="*/ 231918 h 1929848"/>
              <a:gd name="connsiteX0" fmla="*/ 0 w 5678557"/>
              <a:gd name="connsiteY0" fmla="*/ 231918 h 1929848"/>
              <a:gd name="connsiteX1" fmla="*/ 148826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148826 w 5678557"/>
              <a:gd name="connsiteY13" fmla="*/ 1391478 h 1929848"/>
              <a:gd name="connsiteX14" fmla="*/ 0 w 5678557"/>
              <a:gd name="connsiteY14" fmla="*/ 1159560 h 1929848"/>
              <a:gd name="connsiteX15" fmla="*/ 0 w 5678557"/>
              <a:gd name="connsiteY15" fmla="*/ 1159565 h 1929848"/>
              <a:gd name="connsiteX16" fmla="*/ 0 w 5678557"/>
              <a:gd name="connsiteY16" fmla="*/ 231918 h 1929848"/>
              <a:gd name="connsiteX0" fmla="*/ 0 w 5678557"/>
              <a:gd name="connsiteY0" fmla="*/ 231918 h 1929848"/>
              <a:gd name="connsiteX1" fmla="*/ 148826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8826 w 5678557"/>
              <a:gd name="connsiteY12" fmla="*/ 1391478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52150 w 5678557"/>
              <a:gd name="connsiteY12" fmla="*/ 1402792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8826 w 5678557"/>
              <a:gd name="connsiteY12" fmla="*/ 1402792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23084 w 5678557"/>
              <a:gd name="connsiteY8" fmla="*/ 1385820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503142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23084 w 5678557"/>
              <a:gd name="connsiteY8" fmla="*/ 1385820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533056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23084 w 5678557"/>
              <a:gd name="connsiteY8" fmla="*/ 1385820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533056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39703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533056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39703 w 5678557"/>
              <a:gd name="connsiteY8" fmla="*/ 1391478 h 1929848"/>
              <a:gd name="connsiteX9" fmla="*/ 2972235 w 5678557"/>
              <a:gd name="connsiteY9" fmla="*/ 1392448 h 1929848"/>
              <a:gd name="connsiteX10" fmla="*/ 3200179 w 5678557"/>
              <a:gd name="connsiteY10" fmla="*/ 1929848 h 1929848"/>
              <a:gd name="connsiteX11" fmla="*/ 2662583 w 5678557"/>
              <a:gd name="connsiteY11" fmla="*/ 1398105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 name="connsiteX0" fmla="*/ 0 w 5678557"/>
              <a:gd name="connsiteY0" fmla="*/ 231918 h 1929848"/>
              <a:gd name="connsiteX1" fmla="*/ 148826 w 5678557"/>
              <a:gd name="connsiteY1" fmla="*/ 0 h 1929848"/>
              <a:gd name="connsiteX2" fmla="*/ 5533056 w 5678557"/>
              <a:gd name="connsiteY2" fmla="*/ 0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539703 w 5678557"/>
              <a:gd name="connsiteY8" fmla="*/ 1391478 h 1929848"/>
              <a:gd name="connsiteX9" fmla="*/ 2972235 w 5678557"/>
              <a:gd name="connsiteY9" fmla="*/ 1392448 h 1929848"/>
              <a:gd name="connsiteX10" fmla="*/ 3200179 w 5678557"/>
              <a:gd name="connsiteY10" fmla="*/ 1929848 h 1929848"/>
              <a:gd name="connsiteX11" fmla="*/ 2722409 w 5678557"/>
              <a:gd name="connsiteY11" fmla="*/ 1398106 h 1929848"/>
              <a:gd name="connsiteX12" fmla="*/ 145503 w 5678557"/>
              <a:gd name="connsiteY12" fmla="*/ 1397134 h 1929848"/>
              <a:gd name="connsiteX13" fmla="*/ 0 w 5678557"/>
              <a:gd name="connsiteY13" fmla="*/ 1159560 h 1929848"/>
              <a:gd name="connsiteX14" fmla="*/ 0 w 5678557"/>
              <a:gd name="connsiteY14" fmla="*/ 1159565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20741" y="0"/>
                  <a:pt x="148826" y="0"/>
                </a:cubicBezTo>
                <a:lnTo>
                  <a:pt x="5533056" y="0"/>
                </a:lnTo>
                <a:cubicBezTo>
                  <a:pt x="5661141" y="0"/>
                  <a:pt x="5678557" y="103833"/>
                  <a:pt x="5678557" y="231918"/>
                </a:cubicBezTo>
                <a:lnTo>
                  <a:pt x="5678557" y="811696"/>
                </a:lnTo>
                <a:lnTo>
                  <a:pt x="5678557" y="811696"/>
                </a:lnTo>
                <a:lnTo>
                  <a:pt x="5678557" y="1159565"/>
                </a:lnTo>
                <a:lnTo>
                  <a:pt x="5678557" y="1159560"/>
                </a:lnTo>
                <a:cubicBezTo>
                  <a:pt x="5678557" y="1287645"/>
                  <a:pt x="5667788" y="1391478"/>
                  <a:pt x="5539703" y="1391478"/>
                </a:cubicBezTo>
                <a:lnTo>
                  <a:pt x="2972235" y="1392448"/>
                </a:lnTo>
                <a:lnTo>
                  <a:pt x="3200179" y="1929848"/>
                </a:lnTo>
                <a:lnTo>
                  <a:pt x="2722409" y="1398106"/>
                </a:lnTo>
                <a:lnTo>
                  <a:pt x="145503" y="1397134"/>
                </a:lnTo>
                <a:cubicBezTo>
                  <a:pt x="17418" y="1397134"/>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When we waste food </a:t>
            </a:r>
            <a:r>
              <a:rPr lang="en-US" b="1" dirty="0">
                <a:solidFill>
                  <a:schemeClr val="bg1"/>
                </a:solidFill>
                <a:latin typeface="Arial" charset="0"/>
                <a:ea typeface="Arial" charset="0"/>
                <a:cs typeface="Arial" charset="0"/>
              </a:rPr>
              <a:t>we waste all the effort</a:t>
            </a:r>
            <a:r>
              <a:rPr lang="en-US" dirty="0">
                <a:solidFill>
                  <a:schemeClr val="bg1"/>
                </a:solidFill>
                <a:latin typeface="Arial" charset="0"/>
                <a:ea typeface="Arial" charset="0"/>
                <a:cs typeface="Arial" charset="0"/>
              </a:rPr>
              <a:t>, </a:t>
            </a:r>
            <a:r>
              <a:rPr lang="en-US" b="1" dirty="0">
                <a:solidFill>
                  <a:schemeClr val="bg1"/>
                </a:solidFill>
                <a:latin typeface="Arial" charset="0"/>
                <a:ea typeface="Arial" charset="0"/>
                <a:cs typeface="Arial" charset="0"/>
              </a:rPr>
              <a:t>energy and resources </a:t>
            </a:r>
            <a:r>
              <a:rPr lang="en-US" dirty="0">
                <a:solidFill>
                  <a:schemeClr val="bg1"/>
                </a:solidFill>
                <a:latin typeface="Arial" charset="0"/>
                <a:ea typeface="Arial" charset="0"/>
                <a:cs typeface="Arial" charset="0"/>
              </a:rPr>
              <a:t>that go into producing it.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flipH="1">
            <a:off x="6011003" y="2906376"/>
            <a:ext cx="258777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GB" dirty="0">
                <a:solidFill>
                  <a:schemeClr val="bg1"/>
                </a:solidFill>
                <a:latin typeface="Arial" charset="0"/>
                <a:ea typeface="Arial" charset="0"/>
                <a:cs typeface="Arial" charset="0"/>
              </a:rPr>
              <a:t>Wasted food also lets </a:t>
            </a:r>
            <a:r>
              <a:rPr lang="en-GB" b="1" dirty="0">
                <a:solidFill>
                  <a:schemeClr val="bg1"/>
                </a:solidFill>
                <a:latin typeface="Arial" charset="0"/>
                <a:ea typeface="Arial" charset="0"/>
                <a:cs typeface="Arial" charset="0"/>
              </a:rPr>
              <a:t>off harmful gases in landfill.</a:t>
            </a:r>
          </a:p>
          <a:p>
            <a:pPr>
              <a:spcAft>
                <a:spcPts val="25"/>
              </a:spcAft>
            </a:pPr>
            <a:endParaRPr lang="en-US" b="1" dirty="0">
              <a:solidFill>
                <a:schemeClr val="bg1"/>
              </a:solidFill>
              <a:latin typeface="Arial" charset="0"/>
              <a:ea typeface="Arial" charset="0"/>
              <a:cs typeface="Arial" charset="0"/>
            </a:endParaRPr>
          </a:p>
        </p:txBody>
      </p:sp>
      <p:sp>
        <p:nvSpPr>
          <p:cNvPr id="11" name="Rounded Rectangular Callout 4"/>
          <p:cNvSpPr>
            <a:spLocks noChangeAspect="1"/>
          </p:cNvSpPr>
          <p:nvPr/>
        </p:nvSpPr>
        <p:spPr>
          <a:xfrm>
            <a:off x="319171" y="4453770"/>
            <a:ext cx="2535382"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20"/>
              <a:gd name="connsiteX1" fmla="*/ 300800 w 5678557"/>
              <a:gd name="connsiteY1" fmla="*/ 467341 h 1858820"/>
              <a:gd name="connsiteX2" fmla="*/ 2642072 w 5678557"/>
              <a:gd name="connsiteY2" fmla="*/ 467341 h 1858820"/>
              <a:gd name="connsiteX3" fmla="*/ 3291704 w 5678557"/>
              <a:gd name="connsiteY3" fmla="*/ 0 h 1858820"/>
              <a:gd name="connsiteX4" fmla="*/ 2982663 w 5678557"/>
              <a:gd name="connsiteY4" fmla="*/ 467341 h 1858820"/>
              <a:gd name="connsiteX5" fmla="*/ 5446639 w 5678557"/>
              <a:gd name="connsiteY5" fmla="*/ 467341 h 1858820"/>
              <a:gd name="connsiteX6" fmla="*/ 5678557 w 5678557"/>
              <a:gd name="connsiteY6" fmla="*/ 699259 h 1858820"/>
              <a:gd name="connsiteX7" fmla="*/ 5678557 w 5678557"/>
              <a:gd name="connsiteY7" fmla="*/ 1279037 h 1858820"/>
              <a:gd name="connsiteX8" fmla="*/ 5678557 w 5678557"/>
              <a:gd name="connsiteY8" fmla="*/ 1279037 h 1858820"/>
              <a:gd name="connsiteX9" fmla="*/ 5678557 w 5678557"/>
              <a:gd name="connsiteY9" fmla="*/ 1626906 h 1858820"/>
              <a:gd name="connsiteX10" fmla="*/ 5678557 w 5678557"/>
              <a:gd name="connsiteY10" fmla="*/ 1626901 h 1858820"/>
              <a:gd name="connsiteX11" fmla="*/ 5446639 w 5678557"/>
              <a:gd name="connsiteY11" fmla="*/ 1858819 h 1858820"/>
              <a:gd name="connsiteX12" fmla="*/ 231918 w 5678557"/>
              <a:gd name="connsiteY12" fmla="*/ 1858819 h 1858820"/>
              <a:gd name="connsiteX13" fmla="*/ 0 w 5678557"/>
              <a:gd name="connsiteY13" fmla="*/ 1626901 h 1858820"/>
              <a:gd name="connsiteX14" fmla="*/ 0 w 5678557"/>
              <a:gd name="connsiteY14" fmla="*/ 1626906 h 1858820"/>
              <a:gd name="connsiteX15" fmla="*/ 0 w 5678557"/>
              <a:gd name="connsiteY15" fmla="*/ 1279037 h 1858820"/>
              <a:gd name="connsiteX16" fmla="*/ 0 w 5678557"/>
              <a:gd name="connsiteY16" fmla="*/ 1279037 h 1858820"/>
              <a:gd name="connsiteX17" fmla="*/ 0 w 5678557"/>
              <a:gd name="connsiteY17" fmla="*/ 699259 h 1858820"/>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20"/>
              <a:gd name="connsiteX1" fmla="*/ 300800 w 5678557"/>
              <a:gd name="connsiteY1" fmla="*/ 467341 h 1858820"/>
              <a:gd name="connsiteX2" fmla="*/ 2642072 w 5678557"/>
              <a:gd name="connsiteY2" fmla="*/ 467341 h 1858820"/>
              <a:gd name="connsiteX3" fmla="*/ 3291704 w 5678557"/>
              <a:gd name="connsiteY3" fmla="*/ 0 h 1858820"/>
              <a:gd name="connsiteX4" fmla="*/ 2982663 w 5678557"/>
              <a:gd name="connsiteY4" fmla="*/ 467341 h 1858820"/>
              <a:gd name="connsiteX5" fmla="*/ 5331835 w 5678557"/>
              <a:gd name="connsiteY5" fmla="*/ 467341 h 1858820"/>
              <a:gd name="connsiteX6" fmla="*/ 5678557 w 5678557"/>
              <a:gd name="connsiteY6" fmla="*/ 699259 h 1858820"/>
              <a:gd name="connsiteX7" fmla="*/ 5678557 w 5678557"/>
              <a:gd name="connsiteY7" fmla="*/ 1279037 h 1858820"/>
              <a:gd name="connsiteX8" fmla="*/ 5678557 w 5678557"/>
              <a:gd name="connsiteY8" fmla="*/ 1279037 h 1858820"/>
              <a:gd name="connsiteX9" fmla="*/ 5678557 w 5678557"/>
              <a:gd name="connsiteY9" fmla="*/ 1626906 h 1858820"/>
              <a:gd name="connsiteX10" fmla="*/ 5678557 w 5678557"/>
              <a:gd name="connsiteY10" fmla="*/ 1626901 h 1858820"/>
              <a:gd name="connsiteX11" fmla="*/ 5446639 w 5678557"/>
              <a:gd name="connsiteY11" fmla="*/ 1858819 h 1858820"/>
              <a:gd name="connsiteX12" fmla="*/ 300800 w 5678557"/>
              <a:gd name="connsiteY12" fmla="*/ 1858818 h 1858820"/>
              <a:gd name="connsiteX13" fmla="*/ 0 w 5678557"/>
              <a:gd name="connsiteY13" fmla="*/ 1626901 h 1858820"/>
              <a:gd name="connsiteX14" fmla="*/ 0 w 5678557"/>
              <a:gd name="connsiteY14" fmla="*/ 1626906 h 1858820"/>
              <a:gd name="connsiteX15" fmla="*/ 0 w 5678557"/>
              <a:gd name="connsiteY15" fmla="*/ 1279037 h 1858820"/>
              <a:gd name="connsiteX16" fmla="*/ 0 w 5678557"/>
              <a:gd name="connsiteY16" fmla="*/ 1279037 h 1858820"/>
              <a:gd name="connsiteX17" fmla="*/ 0 w 5678557"/>
              <a:gd name="connsiteY17" fmla="*/ 699259 h 1858820"/>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2982663 w 5678557"/>
              <a:gd name="connsiteY4" fmla="*/ 467341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2083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2982663 w 5678557"/>
              <a:gd name="connsiteY4" fmla="*/ 467341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8818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 name="connsiteX0" fmla="*/ 0 w 5686779"/>
              <a:gd name="connsiteY0" fmla="*/ 699259 h 1859110"/>
              <a:gd name="connsiteX1" fmla="*/ 300800 w 5686779"/>
              <a:gd name="connsiteY1" fmla="*/ 467341 h 1859110"/>
              <a:gd name="connsiteX2" fmla="*/ 2642072 w 5686779"/>
              <a:gd name="connsiteY2" fmla="*/ 467341 h 1859110"/>
              <a:gd name="connsiteX3" fmla="*/ 3291704 w 5686779"/>
              <a:gd name="connsiteY3" fmla="*/ 0 h 1859110"/>
              <a:gd name="connsiteX4" fmla="*/ 3040065 w 5686779"/>
              <a:gd name="connsiteY4" fmla="*/ 460604 h 1859110"/>
              <a:gd name="connsiteX5" fmla="*/ 5331835 w 5686779"/>
              <a:gd name="connsiteY5" fmla="*/ 467341 h 1859110"/>
              <a:gd name="connsiteX6" fmla="*/ 5678557 w 5686779"/>
              <a:gd name="connsiteY6" fmla="*/ 699259 h 1859110"/>
              <a:gd name="connsiteX7" fmla="*/ 5678557 w 5686779"/>
              <a:gd name="connsiteY7" fmla="*/ 1279037 h 1859110"/>
              <a:gd name="connsiteX8" fmla="*/ 5678557 w 5686779"/>
              <a:gd name="connsiteY8" fmla="*/ 1279037 h 1859110"/>
              <a:gd name="connsiteX9" fmla="*/ 5678557 w 5686779"/>
              <a:gd name="connsiteY9" fmla="*/ 1626906 h 1859110"/>
              <a:gd name="connsiteX10" fmla="*/ 5678557 w 5686779"/>
              <a:gd name="connsiteY10" fmla="*/ 1626901 h 1859110"/>
              <a:gd name="connsiteX11" fmla="*/ 5366277 w 5686779"/>
              <a:gd name="connsiteY11" fmla="*/ 1858818 h 1859110"/>
              <a:gd name="connsiteX12" fmla="*/ 300800 w 5686779"/>
              <a:gd name="connsiteY12" fmla="*/ 1858818 h 1859110"/>
              <a:gd name="connsiteX13" fmla="*/ 0 w 5686779"/>
              <a:gd name="connsiteY13" fmla="*/ 1626901 h 1859110"/>
              <a:gd name="connsiteX14" fmla="*/ 0 w 5686779"/>
              <a:gd name="connsiteY14" fmla="*/ 1626906 h 1859110"/>
              <a:gd name="connsiteX15" fmla="*/ 0 w 5686779"/>
              <a:gd name="connsiteY15" fmla="*/ 1279037 h 1859110"/>
              <a:gd name="connsiteX16" fmla="*/ 0 w 5686779"/>
              <a:gd name="connsiteY16" fmla="*/ 1279037 h 1859110"/>
              <a:gd name="connsiteX17" fmla="*/ 0 w 5686779"/>
              <a:gd name="connsiteY17" fmla="*/ 699259 h 1859110"/>
              <a:gd name="connsiteX0" fmla="*/ 0 w 5686779"/>
              <a:gd name="connsiteY0" fmla="*/ 699259 h 1859110"/>
              <a:gd name="connsiteX1" fmla="*/ 300800 w 5686779"/>
              <a:gd name="connsiteY1" fmla="*/ 467341 h 1859110"/>
              <a:gd name="connsiteX2" fmla="*/ 2642072 w 5686779"/>
              <a:gd name="connsiteY2" fmla="*/ 467341 h 1859110"/>
              <a:gd name="connsiteX3" fmla="*/ 3291704 w 5686779"/>
              <a:gd name="connsiteY3" fmla="*/ 0 h 1859110"/>
              <a:gd name="connsiteX4" fmla="*/ 3040065 w 5686779"/>
              <a:gd name="connsiteY4" fmla="*/ 460604 h 1859110"/>
              <a:gd name="connsiteX5" fmla="*/ 5331835 w 5686779"/>
              <a:gd name="connsiteY5" fmla="*/ 467341 h 1859110"/>
              <a:gd name="connsiteX6" fmla="*/ 5678557 w 5686779"/>
              <a:gd name="connsiteY6" fmla="*/ 699259 h 1859110"/>
              <a:gd name="connsiteX7" fmla="*/ 5678557 w 5686779"/>
              <a:gd name="connsiteY7" fmla="*/ 1279037 h 1859110"/>
              <a:gd name="connsiteX8" fmla="*/ 5678557 w 5686779"/>
              <a:gd name="connsiteY8" fmla="*/ 1279037 h 1859110"/>
              <a:gd name="connsiteX9" fmla="*/ 5678557 w 5686779"/>
              <a:gd name="connsiteY9" fmla="*/ 1626906 h 1859110"/>
              <a:gd name="connsiteX10" fmla="*/ 5678557 w 5686779"/>
              <a:gd name="connsiteY10" fmla="*/ 1626901 h 1859110"/>
              <a:gd name="connsiteX11" fmla="*/ 5366277 w 5686779"/>
              <a:gd name="connsiteY11" fmla="*/ 1858818 h 1859110"/>
              <a:gd name="connsiteX12" fmla="*/ 300800 w 5686779"/>
              <a:gd name="connsiteY12" fmla="*/ 1858818 h 1859110"/>
              <a:gd name="connsiteX13" fmla="*/ 0 w 5686779"/>
              <a:gd name="connsiteY13" fmla="*/ 1626901 h 1859110"/>
              <a:gd name="connsiteX14" fmla="*/ 0 w 5686779"/>
              <a:gd name="connsiteY14" fmla="*/ 1626906 h 1859110"/>
              <a:gd name="connsiteX15" fmla="*/ 0 w 5686779"/>
              <a:gd name="connsiteY15" fmla="*/ 1279037 h 1859110"/>
              <a:gd name="connsiteX16" fmla="*/ 0 w 5686779"/>
              <a:gd name="connsiteY16" fmla="*/ 1279037 h 1859110"/>
              <a:gd name="connsiteX17" fmla="*/ 0 w 5686779"/>
              <a:gd name="connsiteY17" fmla="*/ 699259 h 1859110"/>
              <a:gd name="connsiteX0" fmla="*/ 0 w 5689031"/>
              <a:gd name="connsiteY0" fmla="*/ 699259 h 1859110"/>
              <a:gd name="connsiteX1" fmla="*/ 300800 w 5689031"/>
              <a:gd name="connsiteY1" fmla="*/ 467341 h 1859110"/>
              <a:gd name="connsiteX2" fmla="*/ 2642072 w 5689031"/>
              <a:gd name="connsiteY2" fmla="*/ 467341 h 1859110"/>
              <a:gd name="connsiteX3" fmla="*/ 3291704 w 5689031"/>
              <a:gd name="connsiteY3" fmla="*/ 0 h 1859110"/>
              <a:gd name="connsiteX4" fmla="*/ 3040065 w 5689031"/>
              <a:gd name="connsiteY4" fmla="*/ 460604 h 1859110"/>
              <a:gd name="connsiteX5" fmla="*/ 5331835 w 5689031"/>
              <a:gd name="connsiteY5" fmla="*/ 467341 h 1859110"/>
              <a:gd name="connsiteX6" fmla="*/ 5678557 w 5689031"/>
              <a:gd name="connsiteY6" fmla="*/ 699259 h 1859110"/>
              <a:gd name="connsiteX7" fmla="*/ 5678557 w 5689031"/>
              <a:gd name="connsiteY7" fmla="*/ 1279037 h 1859110"/>
              <a:gd name="connsiteX8" fmla="*/ 5678557 w 5689031"/>
              <a:gd name="connsiteY8" fmla="*/ 1279037 h 1859110"/>
              <a:gd name="connsiteX9" fmla="*/ 5678557 w 5689031"/>
              <a:gd name="connsiteY9" fmla="*/ 1626906 h 1859110"/>
              <a:gd name="connsiteX10" fmla="*/ 5678557 w 5689031"/>
              <a:gd name="connsiteY10" fmla="*/ 1626901 h 1859110"/>
              <a:gd name="connsiteX11" fmla="*/ 5366277 w 5689031"/>
              <a:gd name="connsiteY11" fmla="*/ 1858818 h 1859110"/>
              <a:gd name="connsiteX12" fmla="*/ 300800 w 5689031"/>
              <a:gd name="connsiteY12" fmla="*/ 1858818 h 1859110"/>
              <a:gd name="connsiteX13" fmla="*/ 0 w 5689031"/>
              <a:gd name="connsiteY13" fmla="*/ 1626901 h 1859110"/>
              <a:gd name="connsiteX14" fmla="*/ 0 w 5689031"/>
              <a:gd name="connsiteY14" fmla="*/ 1626906 h 1859110"/>
              <a:gd name="connsiteX15" fmla="*/ 0 w 5689031"/>
              <a:gd name="connsiteY15" fmla="*/ 1279037 h 1859110"/>
              <a:gd name="connsiteX16" fmla="*/ 0 w 5689031"/>
              <a:gd name="connsiteY16" fmla="*/ 1279037 h 1859110"/>
              <a:gd name="connsiteX17" fmla="*/ 0 w 5689031"/>
              <a:gd name="connsiteY17" fmla="*/ 699259 h 1859110"/>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3040065 w 5678557"/>
              <a:gd name="connsiteY4" fmla="*/ 460604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8818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9110">
                <a:moveTo>
                  <a:pt x="0" y="699259"/>
                </a:moveTo>
                <a:cubicBezTo>
                  <a:pt x="0" y="571174"/>
                  <a:pt x="138273" y="474076"/>
                  <a:pt x="300800" y="467341"/>
                </a:cubicBezTo>
                <a:lnTo>
                  <a:pt x="2642072" y="467341"/>
                </a:lnTo>
                <a:lnTo>
                  <a:pt x="3291704" y="0"/>
                </a:lnTo>
                <a:lnTo>
                  <a:pt x="3040065" y="460604"/>
                </a:lnTo>
                <a:cubicBezTo>
                  <a:pt x="3046277" y="456114"/>
                  <a:pt x="5041331" y="461245"/>
                  <a:pt x="5331835" y="467341"/>
                </a:cubicBezTo>
                <a:cubicBezTo>
                  <a:pt x="5622339" y="473437"/>
                  <a:pt x="5678557" y="571174"/>
                  <a:pt x="5678557" y="699259"/>
                </a:cubicBezTo>
                <a:lnTo>
                  <a:pt x="5678557" y="1279037"/>
                </a:lnTo>
                <a:lnTo>
                  <a:pt x="5678557" y="1279037"/>
                </a:lnTo>
                <a:lnTo>
                  <a:pt x="5678557" y="1626906"/>
                </a:lnTo>
                <a:lnTo>
                  <a:pt x="5678557" y="1626901"/>
                </a:lnTo>
                <a:cubicBezTo>
                  <a:pt x="5678557" y="1754986"/>
                  <a:pt x="5563246" y="1858817"/>
                  <a:pt x="5366277" y="1858818"/>
                </a:cubicBezTo>
                <a:lnTo>
                  <a:pt x="300800" y="1858818"/>
                </a:lnTo>
                <a:cubicBezTo>
                  <a:pt x="103833" y="1865554"/>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These gases </a:t>
            </a:r>
            <a:r>
              <a:rPr lang="en-US" dirty="0">
                <a:solidFill>
                  <a:schemeClr val="bg1"/>
                </a:solidFill>
                <a:latin typeface="Arial" charset="0"/>
                <a:ea typeface="Arial" charset="0"/>
                <a:cs typeface="Arial" charset="0"/>
              </a:rPr>
              <a:t>cause our planet to heat up making it harder to live on.</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3" name="Picture 2">
            <a:extLst>
              <a:ext uri="{FF2B5EF4-FFF2-40B4-BE49-F238E27FC236}">
                <a16:creationId xmlns:a16="http://schemas.microsoft.com/office/drawing/2014/main" id="{A5510BEE-AB4D-4761-ADFA-00806220B1A3}"/>
              </a:ext>
            </a:extLst>
          </p:cNvPr>
          <p:cNvPicPr>
            <a:picLocks noChangeAspect="1"/>
          </p:cNvPicPr>
          <p:nvPr/>
        </p:nvPicPr>
        <p:blipFill>
          <a:blip r:embed="rId5"/>
          <a:stretch>
            <a:fillRect/>
          </a:stretch>
        </p:blipFill>
        <p:spPr>
          <a:xfrm>
            <a:off x="6287382" y="435039"/>
            <a:ext cx="2262692" cy="1984885"/>
          </a:xfrm>
          <a:prstGeom prst="rect">
            <a:avLst/>
          </a:prstGeom>
        </p:spPr>
      </p:pic>
    </p:spTree>
    <p:extLst>
      <p:ext uri="{BB962C8B-B14F-4D97-AF65-F5344CB8AC3E}">
        <p14:creationId xmlns:p14="http://schemas.microsoft.com/office/powerpoint/2010/main" val="125798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9590" y="1459849"/>
            <a:ext cx="4038409" cy="4403875"/>
          </a:xfrm>
          <a:prstGeom prst="rect">
            <a:avLst/>
          </a:prstGeom>
        </p:spPr>
      </p:pic>
      <p:sp>
        <p:nvSpPr>
          <p:cNvPr id="6" name="Rounded Rectangular Callout 4"/>
          <p:cNvSpPr>
            <a:spLocks noChangeAspect="1"/>
          </p:cNvSpPr>
          <p:nvPr/>
        </p:nvSpPr>
        <p:spPr>
          <a:xfrm>
            <a:off x="218794" y="342801"/>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Recycling food waste is better </a:t>
            </a:r>
            <a:r>
              <a:rPr lang="en-US" dirty="0">
                <a:solidFill>
                  <a:schemeClr val="bg1"/>
                </a:solidFill>
                <a:latin typeface="Arial" charset="0"/>
                <a:ea typeface="Arial" charset="0"/>
                <a:cs typeface="Arial" charset="0"/>
              </a:rPr>
              <a:t>for the planet because it is composted or sent for anaerobic digestion…</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6014786" y="373692"/>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 process that creates </a:t>
            </a:r>
            <a:r>
              <a:rPr lang="en-US" dirty="0">
                <a:solidFill>
                  <a:schemeClr val="bg1"/>
                </a:solidFill>
                <a:latin typeface="Arial" charset="0"/>
                <a:ea typeface="Arial" charset="0"/>
                <a:cs typeface="Arial" charset="0"/>
              </a:rPr>
              <a:t>energy from the waste</a:t>
            </a:r>
          </a:p>
          <a:p>
            <a:pPr>
              <a:spcAft>
                <a:spcPts val="25"/>
              </a:spcAft>
            </a:pPr>
            <a:endParaRPr lang="en-US" dirty="0">
              <a:solidFill>
                <a:schemeClr val="bg1"/>
              </a:solidFill>
              <a:latin typeface="Arial" charset="0"/>
              <a:ea typeface="Arial" charset="0"/>
              <a:cs typeface="Arial"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sp>
        <p:nvSpPr>
          <p:cNvPr id="7" name="Rounded Rectangular Callout 4"/>
          <p:cNvSpPr>
            <a:spLocks noChangeAspect="1"/>
          </p:cNvSpPr>
          <p:nvPr/>
        </p:nvSpPr>
        <p:spPr>
          <a:xfrm>
            <a:off x="204717" y="4327116"/>
            <a:ext cx="353476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20"/>
              <a:gd name="connsiteX1" fmla="*/ 300800 w 5678557"/>
              <a:gd name="connsiteY1" fmla="*/ 467341 h 1858820"/>
              <a:gd name="connsiteX2" fmla="*/ 2642072 w 5678557"/>
              <a:gd name="connsiteY2" fmla="*/ 467341 h 1858820"/>
              <a:gd name="connsiteX3" fmla="*/ 3291704 w 5678557"/>
              <a:gd name="connsiteY3" fmla="*/ 0 h 1858820"/>
              <a:gd name="connsiteX4" fmla="*/ 2982663 w 5678557"/>
              <a:gd name="connsiteY4" fmla="*/ 467341 h 1858820"/>
              <a:gd name="connsiteX5" fmla="*/ 5446639 w 5678557"/>
              <a:gd name="connsiteY5" fmla="*/ 467341 h 1858820"/>
              <a:gd name="connsiteX6" fmla="*/ 5678557 w 5678557"/>
              <a:gd name="connsiteY6" fmla="*/ 699259 h 1858820"/>
              <a:gd name="connsiteX7" fmla="*/ 5678557 w 5678557"/>
              <a:gd name="connsiteY7" fmla="*/ 1279037 h 1858820"/>
              <a:gd name="connsiteX8" fmla="*/ 5678557 w 5678557"/>
              <a:gd name="connsiteY8" fmla="*/ 1279037 h 1858820"/>
              <a:gd name="connsiteX9" fmla="*/ 5678557 w 5678557"/>
              <a:gd name="connsiteY9" fmla="*/ 1626906 h 1858820"/>
              <a:gd name="connsiteX10" fmla="*/ 5678557 w 5678557"/>
              <a:gd name="connsiteY10" fmla="*/ 1626901 h 1858820"/>
              <a:gd name="connsiteX11" fmla="*/ 5446639 w 5678557"/>
              <a:gd name="connsiteY11" fmla="*/ 1858819 h 1858820"/>
              <a:gd name="connsiteX12" fmla="*/ 231918 w 5678557"/>
              <a:gd name="connsiteY12" fmla="*/ 1858819 h 1858820"/>
              <a:gd name="connsiteX13" fmla="*/ 0 w 5678557"/>
              <a:gd name="connsiteY13" fmla="*/ 1626901 h 1858820"/>
              <a:gd name="connsiteX14" fmla="*/ 0 w 5678557"/>
              <a:gd name="connsiteY14" fmla="*/ 1626906 h 1858820"/>
              <a:gd name="connsiteX15" fmla="*/ 0 w 5678557"/>
              <a:gd name="connsiteY15" fmla="*/ 1279037 h 1858820"/>
              <a:gd name="connsiteX16" fmla="*/ 0 w 5678557"/>
              <a:gd name="connsiteY16" fmla="*/ 1279037 h 1858820"/>
              <a:gd name="connsiteX17" fmla="*/ 0 w 5678557"/>
              <a:gd name="connsiteY17" fmla="*/ 699259 h 1858820"/>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20"/>
              <a:gd name="connsiteX1" fmla="*/ 300800 w 5678557"/>
              <a:gd name="connsiteY1" fmla="*/ 467341 h 1858820"/>
              <a:gd name="connsiteX2" fmla="*/ 2642072 w 5678557"/>
              <a:gd name="connsiteY2" fmla="*/ 467341 h 1858820"/>
              <a:gd name="connsiteX3" fmla="*/ 3291704 w 5678557"/>
              <a:gd name="connsiteY3" fmla="*/ 0 h 1858820"/>
              <a:gd name="connsiteX4" fmla="*/ 2982663 w 5678557"/>
              <a:gd name="connsiteY4" fmla="*/ 467341 h 1858820"/>
              <a:gd name="connsiteX5" fmla="*/ 5331835 w 5678557"/>
              <a:gd name="connsiteY5" fmla="*/ 467341 h 1858820"/>
              <a:gd name="connsiteX6" fmla="*/ 5678557 w 5678557"/>
              <a:gd name="connsiteY6" fmla="*/ 699259 h 1858820"/>
              <a:gd name="connsiteX7" fmla="*/ 5678557 w 5678557"/>
              <a:gd name="connsiteY7" fmla="*/ 1279037 h 1858820"/>
              <a:gd name="connsiteX8" fmla="*/ 5678557 w 5678557"/>
              <a:gd name="connsiteY8" fmla="*/ 1279037 h 1858820"/>
              <a:gd name="connsiteX9" fmla="*/ 5678557 w 5678557"/>
              <a:gd name="connsiteY9" fmla="*/ 1626906 h 1858820"/>
              <a:gd name="connsiteX10" fmla="*/ 5678557 w 5678557"/>
              <a:gd name="connsiteY10" fmla="*/ 1626901 h 1858820"/>
              <a:gd name="connsiteX11" fmla="*/ 5446639 w 5678557"/>
              <a:gd name="connsiteY11" fmla="*/ 1858819 h 1858820"/>
              <a:gd name="connsiteX12" fmla="*/ 300800 w 5678557"/>
              <a:gd name="connsiteY12" fmla="*/ 1858818 h 1858820"/>
              <a:gd name="connsiteX13" fmla="*/ 0 w 5678557"/>
              <a:gd name="connsiteY13" fmla="*/ 1626901 h 1858820"/>
              <a:gd name="connsiteX14" fmla="*/ 0 w 5678557"/>
              <a:gd name="connsiteY14" fmla="*/ 1626906 h 1858820"/>
              <a:gd name="connsiteX15" fmla="*/ 0 w 5678557"/>
              <a:gd name="connsiteY15" fmla="*/ 1279037 h 1858820"/>
              <a:gd name="connsiteX16" fmla="*/ 0 w 5678557"/>
              <a:gd name="connsiteY16" fmla="*/ 1279037 h 1858820"/>
              <a:gd name="connsiteX17" fmla="*/ 0 w 5678557"/>
              <a:gd name="connsiteY17" fmla="*/ 699259 h 1858820"/>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8818"/>
              <a:gd name="connsiteX1" fmla="*/ 300800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331835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366277 w 5678557"/>
              <a:gd name="connsiteY11" fmla="*/ 1852083 h 1858818"/>
              <a:gd name="connsiteX12" fmla="*/ 300800 w 5678557"/>
              <a:gd name="connsiteY12" fmla="*/ 1858818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2982663 w 5678557"/>
              <a:gd name="connsiteY4" fmla="*/ 467341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2083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2982663 w 5678557"/>
              <a:gd name="connsiteY4" fmla="*/ 467341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8818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 name="connsiteX0" fmla="*/ 0 w 5686779"/>
              <a:gd name="connsiteY0" fmla="*/ 699259 h 1859110"/>
              <a:gd name="connsiteX1" fmla="*/ 300800 w 5686779"/>
              <a:gd name="connsiteY1" fmla="*/ 467341 h 1859110"/>
              <a:gd name="connsiteX2" fmla="*/ 2642072 w 5686779"/>
              <a:gd name="connsiteY2" fmla="*/ 467341 h 1859110"/>
              <a:gd name="connsiteX3" fmla="*/ 3291704 w 5686779"/>
              <a:gd name="connsiteY3" fmla="*/ 0 h 1859110"/>
              <a:gd name="connsiteX4" fmla="*/ 3040065 w 5686779"/>
              <a:gd name="connsiteY4" fmla="*/ 460604 h 1859110"/>
              <a:gd name="connsiteX5" fmla="*/ 5331835 w 5686779"/>
              <a:gd name="connsiteY5" fmla="*/ 467341 h 1859110"/>
              <a:gd name="connsiteX6" fmla="*/ 5678557 w 5686779"/>
              <a:gd name="connsiteY6" fmla="*/ 699259 h 1859110"/>
              <a:gd name="connsiteX7" fmla="*/ 5678557 w 5686779"/>
              <a:gd name="connsiteY7" fmla="*/ 1279037 h 1859110"/>
              <a:gd name="connsiteX8" fmla="*/ 5678557 w 5686779"/>
              <a:gd name="connsiteY8" fmla="*/ 1279037 h 1859110"/>
              <a:gd name="connsiteX9" fmla="*/ 5678557 w 5686779"/>
              <a:gd name="connsiteY9" fmla="*/ 1626906 h 1859110"/>
              <a:gd name="connsiteX10" fmla="*/ 5678557 w 5686779"/>
              <a:gd name="connsiteY10" fmla="*/ 1626901 h 1859110"/>
              <a:gd name="connsiteX11" fmla="*/ 5366277 w 5686779"/>
              <a:gd name="connsiteY11" fmla="*/ 1858818 h 1859110"/>
              <a:gd name="connsiteX12" fmla="*/ 300800 w 5686779"/>
              <a:gd name="connsiteY12" fmla="*/ 1858818 h 1859110"/>
              <a:gd name="connsiteX13" fmla="*/ 0 w 5686779"/>
              <a:gd name="connsiteY13" fmla="*/ 1626901 h 1859110"/>
              <a:gd name="connsiteX14" fmla="*/ 0 w 5686779"/>
              <a:gd name="connsiteY14" fmla="*/ 1626906 h 1859110"/>
              <a:gd name="connsiteX15" fmla="*/ 0 w 5686779"/>
              <a:gd name="connsiteY15" fmla="*/ 1279037 h 1859110"/>
              <a:gd name="connsiteX16" fmla="*/ 0 w 5686779"/>
              <a:gd name="connsiteY16" fmla="*/ 1279037 h 1859110"/>
              <a:gd name="connsiteX17" fmla="*/ 0 w 5686779"/>
              <a:gd name="connsiteY17" fmla="*/ 699259 h 1859110"/>
              <a:gd name="connsiteX0" fmla="*/ 0 w 5686779"/>
              <a:gd name="connsiteY0" fmla="*/ 699259 h 1859110"/>
              <a:gd name="connsiteX1" fmla="*/ 300800 w 5686779"/>
              <a:gd name="connsiteY1" fmla="*/ 467341 h 1859110"/>
              <a:gd name="connsiteX2" fmla="*/ 2642072 w 5686779"/>
              <a:gd name="connsiteY2" fmla="*/ 467341 h 1859110"/>
              <a:gd name="connsiteX3" fmla="*/ 3291704 w 5686779"/>
              <a:gd name="connsiteY3" fmla="*/ 0 h 1859110"/>
              <a:gd name="connsiteX4" fmla="*/ 3040065 w 5686779"/>
              <a:gd name="connsiteY4" fmla="*/ 460604 h 1859110"/>
              <a:gd name="connsiteX5" fmla="*/ 5331835 w 5686779"/>
              <a:gd name="connsiteY5" fmla="*/ 467341 h 1859110"/>
              <a:gd name="connsiteX6" fmla="*/ 5678557 w 5686779"/>
              <a:gd name="connsiteY6" fmla="*/ 699259 h 1859110"/>
              <a:gd name="connsiteX7" fmla="*/ 5678557 w 5686779"/>
              <a:gd name="connsiteY7" fmla="*/ 1279037 h 1859110"/>
              <a:gd name="connsiteX8" fmla="*/ 5678557 w 5686779"/>
              <a:gd name="connsiteY8" fmla="*/ 1279037 h 1859110"/>
              <a:gd name="connsiteX9" fmla="*/ 5678557 w 5686779"/>
              <a:gd name="connsiteY9" fmla="*/ 1626906 h 1859110"/>
              <a:gd name="connsiteX10" fmla="*/ 5678557 w 5686779"/>
              <a:gd name="connsiteY10" fmla="*/ 1626901 h 1859110"/>
              <a:gd name="connsiteX11" fmla="*/ 5366277 w 5686779"/>
              <a:gd name="connsiteY11" fmla="*/ 1858818 h 1859110"/>
              <a:gd name="connsiteX12" fmla="*/ 300800 w 5686779"/>
              <a:gd name="connsiteY12" fmla="*/ 1858818 h 1859110"/>
              <a:gd name="connsiteX13" fmla="*/ 0 w 5686779"/>
              <a:gd name="connsiteY13" fmla="*/ 1626901 h 1859110"/>
              <a:gd name="connsiteX14" fmla="*/ 0 w 5686779"/>
              <a:gd name="connsiteY14" fmla="*/ 1626906 h 1859110"/>
              <a:gd name="connsiteX15" fmla="*/ 0 w 5686779"/>
              <a:gd name="connsiteY15" fmla="*/ 1279037 h 1859110"/>
              <a:gd name="connsiteX16" fmla="*/ 0 w 5686779"/>
              <a:gd name="connsiteY16" fmla="*/ 1279037 h 1859110"/>
              <a:gd name="connsiteX17" fmla="*/ 0 w 5686779"/>
              <a:gd name="connsiteY17" fmla="*/ 699259 h 1859110"/>
              <a:gd name="connsiteX0" fmla="*/ 0 w 5689031"/>
              <a:gd name="connsiteY0" fmla="*/ 699259 h 1859110"/>
              <a:gd name="connsiteX1" fmla="*/ 300800 w 5689031"/>
              <a:gd name="connsiteY1" fmla="*/ 467341 h 1859110"/>
              <a:gd name="connsiteX2" fmla="*/ 2642072 w 5689031"/>
              <a:gd name="connsiteY2" fmla="*/ 467341 h 1859110"/>
              <a:gd name="connsiteX3" fmla="*/ 3291704 w 5689031"/>
              <a:gd name="connsiteY3" fmla="*/ 0 h 1859110"/>
              <a:gd name="connsiteX4" fmla="*/ 3040065 w 5689031"/>
              <a:gd name="connsiteY4" fmla="*/ 460604 h 1859110"/>
              <a:gd name="connsiteX5" fmla="*/ 5331835 w 5689031"/>
              <a:gd name="connsiteY5" fmla="*/ 467341 h 1859110"/>
              <a:gd name="connsiteX6" fmla="*/ 5678557 w 5689031"/>
              <a:gd name="connsiteY6" fmla="*/ 699259 h 1859110"/>
              <a:gd name="connsiteX7" fmla="*/ 5678557 w 5689031"/>
              <a:gd name="connsiteY7" fmla="*/ 1279037 h 1859110"/>
              <a:gd name="connsiteX8" fmla="*/ 5678557 w 5689031"/>
              <a:gd name="connsiteY8" fmla="*/ 1279037 h 1859110"/>
              <a:gd name="connsiteX9" fmla="*/ 5678557 w 5689031"/>
              <a:gd name="connsiteY9" fmla="*/ 1626906 h 1859110"/>
              <a:gd name="connsiteX10" fmla="*/ 5678557 w 5689031"/>
              <a:gd name="connsiteY10" fmla="*/ 1626901 h 1859110"/>
              <a:gd name="connsiteX11" fmla="*/ 5366277 w 5689031"/>
              <a:gd name="connsiteY11" fmla="*/ 1858818 h 1859110"/>
              <a:gd name="connsiteX12" fmla="*/ 300800 w 5689031"/>
              <a:gd name="connsiteY12" fmla="*/ 1858818 h 1859110"/>
              <a:gd name="connsiteX13" fmla="*/ 0 w 5689031"/>
              <a:gd name="connsiteY13" fmla="*/ 1626901 h 1859110"/>
              <a:gd name="connsiteX14" fmla="*/ 0 w 5689031"/>
              <a:gd name="connsiteY14" fmla="*/ 1626906 h 1859110"/>
              <a:gd name="connsiteX15" fmla="*/ 0 w 5689031"/>
              <a:gd name="connsiteY15" fmla="*/ 1279037 h 1859110"/>
              <a:gd name="connsiteX16" fmla="*/ 0 w 5689031"/>
              <a:gd name="connsiteY16" fmla="*/ 1279037 h 1859110"/>
              <a:gd name="connsiteX17" fmla="*/ 0 w 5689031"/>
              <a:gd name="connsiteY17" fmla="*/ 699259 h 1859110"/>
              <a:gd name="connsiteX0" fmla="*/ 0 w 5678557"/>
              <a:gd name="connsiteY0" fmla="*/ 699259 h 1859110"/>
              <a:gd name="connsiteX1" fmla="*/ 300800 w 5678557"/>
              <a:gd name="connsiteY1" fmla="*/ 467341 h 1859110"/>
              <a:gd name="connsiteX2" fmla="*/ 2642072 w 5678557"/>
              <a:gd name="connsiteY2" fmla="*/ 467341 h 1859110"/>
              <a:gd name="connsiteX3" fmla="*/ 3291704 w 5678557"/>
              <a:gd name="connsiteY3" fmla="*/ 0 h 1859110"/>
              <a:gd name="connsiteX4" fmla="*/ 3040065 w 5678557"/>
              <a:gd name="connsiteY4" fmla="*/ 460604 h 1859110"/>
              <a:gd name="connsiteX5" fmla="*/ 5331835 w 5678557"/>
              <a:gd name="connsiteY5" fmla="*/ 467341 h 1859110"/>
              <a:gd name="connsiteX6" fmla="*/ 5678557 w 5678557"/>
              <a:gd name="connsiteY6" fmla="*/ 699259 h 1859110"/>
              <a:gd name="connsiteX7" fmla="*/ 5678557 w 5678557"/>
              <a:gd name="connsiteY7" fmla="*/ 1279037 h 1859110"/>
              <a:gd name="connsiteX8" fmla="*/ 5678557 w 5678557"/>
              <a:gd name="connsiteY8" fmla="*/ 1279037 h 1859110"/>
              <a:gd name="connsiteX9" fmla="*/ 5678557 w 5678557"/>
              <a:gd name="connsiteY9" fmla="*/ 1626906 h 1859110"/>
              <a:gd name="connsiteX10" fmla="*/ 5678557 w 5678557"/>
              <a:gd name="connsiteY10" fmla="*/ 1626901 h 1859110"/>
              <a:gd name="connsiteX11" fmla="*/ 5366277 w 5678557"/>
              <a:gd name="connsiteY11" fmla="*/ 1858818 h 1859110"/>
              <a:gd name="connsiteX12" fmla="*/ 300800 w 5678557"/>
              <a:gd name="connsiteY12" fmla="*/ 1858818 h 1859110"/>
              <a:gd name="connsiteX13" fmla="*/ 0 w 5678557"/>
              <a:gd name="connsiteY13" fmla="*/ 1626901 h 1859110"/>
              <a:gd name="connsiteX14" fmla="*/ 0 w 5678557"/>
              <a:gd name="connsiteY14" fmla="*/ 1626906 h 1859110"/>
              <a:gd name="connsiteX15" fmla="*/ 0 w 5678557"/>
              <a:gd name="connsiteY15" fmla="*/ 1279037 h 1859110"/>
              <a:gd name="connsiteX16" fmla="*/ 0 w 5678557"/>
              <a:gd name="connsiteY16" fmla="*/ 1279037 h 1859110"/>
              <a:gd name="connsiteX17" fmla="*/ 0 w 5678557"/>
              <a:gd name="connsiteY17" fmla="*/ 699259 h 185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9110">
                <a:moveTo>
                  <a:pt x="0" y="699259"/>
                </a:moveTo>
                <a:cubicBezTo>
                  <a:pt x="0" y="571174"/>
                  <a:pt x="138273" y="474076"/>
                  <a:pt x="300800" y="467341"/>
                </a:cubicBezTo>
                <a:lnTo>
                  <a:pt x="2642072" y="467341"/>
                </a:lnTo>
                <a:lnTo>
                  <a:pt x="3291704" y="0"/>
                </a:lnTo>
                <a:lnTo>
                  <a:pt x="3040065" y="460604"/>
                </a:lnTo>
                <a:cubicBezTo>
                  <a:pt x="3046277" y="456114"/>
                  <a:pt x="5041331" y="461245"/>
                  <a:pt x="5331835" y="467341"/>
                </a:cubicBezTo>
                <a:cubicBezTo>
                  <a:pt x="5622339" y="473437"/>
                  <a:pt x="5678557" y="571174"/>
                  <a:pt x="5678557" y="699259"/>
                </a:cubicBezTo>
                <a:lnTo>
                  <a:pt x="5678557" y="1279037"/>
                </a:lnTo>
                <a:lnTo>
                  <a:pt x="5678557" y="1279037"/>
                </a:lnTo>
                <a:lnTo>
                  <a:pt x="5678557" y="1626906"/>
                </a:lnTo>
                <a:lnTo>
                  <a:pt x="5678557" y="1626901"/>
                </a:lnTo>
                <a:cubicBezTo>
                  <a:pt x="5678557" y="1754986"/>
                  <a:pt x="5563246" y="1858817"/>
                  <a:pt x="5366277" y="1858818"/>
                </a:cubicBezTo>
                <a:lnTo>
                  <a:pt x="300800" y="1858818"/>
                </a:lnTo>
                <a:cubicBezTo>
                  <a:pt x="103833" y="1865554"/>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a:p>
            <a:pPr>
              <a:spcAft>
                <a:spcPts val="25"/>
              </a:spcAft>
            </a:pPr>
            <a:r>
              <a:rPr lang="en-US" dirty="0">
                <a:solidFill>
                  <a:schemeClr val="bg1"/>
                </a:solidFill>
                <a:latin typeface="Arial" charset="0"/>
                <a:ea typeface="Arial" charset="0"/>
                <a:cs typeface="Arial" charset="0"/>
              </a:rPr>
              <a:t>But that still means </a:t>
            </a:r>
            <a:r>
              <a:rPr lang="en-US" b="1" dirty="0">
                <a:solidFill>
                  <a:schemeClr val="bg1"/>
                </a:solidFill>
                <a:latin typeface="Arial" charset="0"/>
                <a:ea typeface="Arial" charset="0"/>
                <a:cs typeface="Arial" charset="0"/>
              </a:rPr>
              <a:t>you’re wasting all the effort that went into producing it in the first place!</a:t>
            </a:r>
          </a:p>
        </p:txBody>
      </p:sp>
    </p:spTree>
    <p:extLst>
      <p:ext uri="{BB962C8B-B14F-4D97-AF65-F5344CB8AC3E}">
        <p14:creationId xmlns:p14="http://schemas.microsoft.com/office/powerpoint/2010/main" val="61323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food goes to a digestion facility </a:t>
            </a:r>
            <a:r>
              <a:rPr lang="en-US" dirty="0">
                <a:solidFill>
                  <a:schemeClr val="bg1"/>
                </a:solidFill>
                <a:latin typeface="Arial" charset="0"/>
                <a:ea typeface="Arial" charset="0"/>
                <a:cs typeface="Arial" charset="0"/>
              </a:rPr>
              <a:t>it captures energy-rich gases instead and helps make a </a:t>
            </a:r>
            <a:r>
              <a:rPr lang="en-US">
                <a:solidFill>
                  <a:schemeClr val="bg1"/>
                </a:solidFill>
                <a:latin typeface="Arial" charset="0"/>
                <a:ea typeface="Arial" charset="0"/>
                <a:cs typeface="Arial" charset="0"/>
              </a:rPr>
              <a:t>happy planet</a:t>
            </a:r>
            <a:r>
              <a:rPr lang="en-US" dirty="0">
                <a:solidFill>
                  <a:schemeClr val="bg1"/>
                </a:solidFill>
                <a:latin typeface="Arial" charset="0"/>
                <a:ea typeface="Arial" charset="0"/>
                <a:cs typeface="Arial" charset="0"/>
              </a:rPr>
              <a: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tretch>
            <a:fillRect/>
          </a:stretch>
        </p:blipFill>
        <p:spPr>
          <a:xfrm>
            <a:off x="228129" y="4016593"/>
            <a:ext cx="3510261" cy="2340174"/>
          </a:xfrm>
          <a:prstGeom prst="rect">
            <a:avLst/>
          </a:prstGeom>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4173698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sp>
        <p:nvSpPr>
          <p:cNvPr id="8"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If we saved all the avoidable food waste </a:t>
            </a:r>
            <a:r>
              <a:rPr lang="en-US" dirty="0">
                <a:solidFill>
                  <a:schemeClr val="bg1"/>
                </a:solidFill>
                <a:latin typeface="Arial" charset="0"/>
                <a:ea typeface="Arial" charset="0"/>
                <a:cs typeface="Arial" charset="0"/>
              </a:rPr>
              <a:t>from the bin in Scotland...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5419509" y="1609336"/>
            <a:ext cx="315384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...it would have the same positive environmental impact </a:t>
            </a:r>
            <a:r>
              <a:rPr lang="en-US" dirty="0">
                <a:solidFill>
                  <a:schemeClr val="bg1"/>
                </a:solidFill>
                <a:latin typeface="Arial" charset="0"/>
                <a:ea typeface="Arial" charset="0"/>
                <a:cs typeface="Arial" charset="0"/>
              </a:rPr>
              <a:t>as taking 1 in 4 cars off the road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spTree>
    <p:extLst>
      <p:ext uri="{BB962C8B-B14F-4D97-AF65-F5344CB8AC3E}">
        <p14:creationId xmlns:p14="http://schemas.microsoft.com/office/powerpoint/2010/main" val="2081873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sp>
        <p:nvSpPr>
          <p:cNvPr id="9" name="Rounded Rectangular Callout 4"/>
          <p:cNvSpPr>
            <a:spLocks noChangeAspect="1"/>
          </p:cNvSpPr>
          <p:nvPr/>
        </p:nvSpPr>
        <p:spPr>
          <a:xfrm flipH="1">
            <a:off x="1478379" y="1886335"/>
            <a:ext cx="5061462"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One </a:t>
            </a:r>
            <a:r>
              <a:rPr lang="en-US" b="1" dirty="0" err="1">
                <a:solidFill>
                  <a:schemeClr val="bg1"/>
                </a:solidFill>
                <a:latin typeface="Arial" charset="0"/>
                <a:ea typeface="Arial" charset="0"/>
                <a:cs typeface="Arial" charset="0"/>
              </a:rPr>
              <a:t>tonne</a:t>
            </a:r>
            <a:r>
              <a:rPr lang="en-US" b="1" dirty="0">
                <a:solidFill>
                  <a:schemeClr val="bg1"/>
                </a:solidFill>
                <a:latin typeface="Arial" charset="0"/>
                <a:ea typeface="Arial" charset="0"/>
                <a:cs typeface="Arial" charset="0"/>
              </a:rPr>
              <a:t> of food waste has enough energy to drive more than 600 miles in a car : </a:t>
            </a:r>
            <a:r>
              <a:rPr lang="en-US" b="1" i="1" dirty="0">
                <a:solidFill>
                  <a:schemeClr val="bg1"/>
                </a:solidFill>
                <a:latin typeface="Arial" charset="0"/>
                <a:ea typeface="Arial" charset="0"/>
                <a:cs typeface="Arial" charset="0"/>
              </a:rPr>
              <a:t>CO</a:t>
            </a:r>
            <a:r>
              <a:rPr lang="en-US" b="1" i="1" baseline="-25000" dirty="0">
                <a:solidFill>
                  <a:schemeClr val="bg1"/>
                </a:solidFill>
                <a:latin typeface="Arial" charset="0"/>
                <a:ea typeface="Arial" charset="0"/>
                <a:cs typeface="Arial" charset="0"/>
              </a:rPr>
              <a:t>2</a:t>
            </a:r>
            <a:r>
              <a:rPr lang="en-US" b="1" i="1" dirty="0">
                <a:solidFill>
                  <a:schemeClr val="bg1"/>
                </a:solidFill>
                <a:latin typeface="Arial" charset="0"/>
                <a:ea typeface="Arial" charset="0"/>
                <a:cs typeface="Arial" charset="0"/>
              </a:rPr>
              <a:t> neutral</a:t>
            </a:r>
            <a:endParaRPr lang="en-US" i="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spTree>
    <p:extLst>
      <p:ext uri="{BB962C8B-B14F-4D97-AF65-F5344CB8AC3E}">
        <p14:creationId xmlns:p14="http://schemas.microsoft.com/office/powerpoint/2010/main" val="271461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
        <p:nvSpPr>
          <p:cNvPr id="5"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In Scotland we throw away 600,000 </a:t>
            </a:r>
            <a:r>
              <a:rPr lang="en-US" b="1" dirty="0" err="1">
                <a:solidFill>
                  <a:prstClr val="white"/>
                </a:solidFill>
                <a:latin typeface="Arial" charset="0"/>
                <a:ea typeface="Arial" charset="0"/>
                <a:cs typeface="Arial" charset="0"/>
              </a:rPr>
              <a:t>tonnes</a:t>
            </a:r>
            <a:r>
              <a:rPr lang="en-US" b="1" dirty="0">
                <a:solidFill>
                  <a:prstClr val="white"/>
                </a:solidFill>
                <a:latin typeface="Arial" charset="0"/>
                <a:ea typeface="Arial" charset="0"/>
                <a:cs typeface="Arial" charset="0"/>
              </a:rPr>
              <a:t> </a:t>
            </a:r>
            <a:r>
              <a:rPr lang="en-US" dirty="0">
                <a:solidFill>
                  <a:prstClr val="white"/>
                </a:solidFill>
                <a:latin typeface="Arial" charset="0"/>
                <a:ea typeface="Arial" charset="0"/>
                <a:cs typeface="Arial" charset="0"/>
              </a:rPr>
              <a:t>of food every year from our homes.</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6" name="Rounded Rectangular Callout 4"/>
          <p:cNvSpPr>
            <a:spLocks noChangeAspect="1"/>
          </p:cNvSpPr>
          <p:nvPr/>
        </p:nvSpPr>
        <p:spPr>
          <a:xfrm flipH="1">
            <a:off x="5419509" y="1886336"/>
            <a:ext cx="3153849"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...this costs us £1.1 billion </a:t>
            </a:r>
            <a:r>
              <a:rPr lang="en-US" dirty="0">
                <a:solidFill>
                  <a:schemeClr val="bg1"/>
                </a:solidFill>
                <a:latin typeface="Arial" charset="0"/>
                <a:ea typeface="Arial" charset="0"/>
                <a:cs typeface="Arial" charset="0"/>
              </a:rPr>
              <a:t>every year as a country!</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80503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982" y="2072711"/>
            <a:ext cx="4338782" cy="4372286"/>
          </a:xfrm>
          <a:prstGeom prst="rect">
            <a:avLst/>
          </a:prstGeom>
        </p:spPr>
      </p:pic>
      <p:sp>
        <p:nvSpPr>
          <p:cNvPr id="8" name="Rounded Rectangular Callout 4"/>
          <p:cNvSpPr>
            <a:spLocks noChangeAspect="1"/>
          </p:cNvSpPr>
          <p:nvPr/>
        </p:nvSpPr>
        <p:spPr>
          <a:xfrm flipH="1">
            <a:off x="5646392" y="1452611"/>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...enough for 46 </a:t>
            </a:r>
            <a:r>
              <a:rPr lang="en-US" dirty="0">
                <a:solidFill>
                  <a:prstClr val="white"/>
                </a:solidFill>
                <a:latin typeface="Arial" charset="0"/>
                <a:ea typeface="Arial" charset="0"/>
                <a:cs typeface="Arial" charset="0"/>
              </a:rPr>
              <a:t>trips to the cinema!</a:t>
            </a:r>
          </a:p>
          <a:p>
            <a:pPr>
              <a:spcAft>
                <a:spcPts val="25"/>
              </a:spcAft>
            </a:pPr>
            <a:endParaRPr lang="en-US" b="1" dirty="0">
              <a:solidFill>
                <a:prstClr val="white"/>
              </a:solidFill>
              <a:latin typeface="Arial" charset="0"/>
              <a:ea typeface="Arial" charset="0"/>
              <a:cs typeface="Arial" charset="0"/>
            </a:endParaRPr>
          </a:p>
        </p:txBody>
      </p:sp>
      <p:sp>
        <p:nvSpPr>
          <p:cNvPr id="9" name="Rounded Rectangular Callout 4"/>
          <p:cNvSpPr>
            <a:spLocks noChangeAspect="1"/>
          </p:cNvSpPr>
          <p:nvPr/>
        </p:nvSpPr>
        <p:spPr>
          <a:xfrm>
            <a:off x="612913" y="462701"/>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For the average household </a:t>
            </a:r>
            <a:r>
              <a:rPr lang="en-US" dirty="0">
                <a:solidFill>
                  <a:prstClr val="white"/>
                </a:solidFill>
                <a:latin typeface="Arial" charset="0"/>
                <a:ea typeface="Arial" charset="0"/>
                <a:cs typeface="Arial" charset="0"/>
              </a:rPr>
              <a:t>we could save £460 a year by using our food better...</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44005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flipH="1">
            <a:off x="5841211" y="2288604"/>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...what can </a:t>
            </a:r>
            <a:r>
              <a:rPr lang="en-US" dirty="0">
                <a:solidFill>
                  <a:schemeClr val="bg1"/>
                </a:solidFill>
                <a:latin typeface="Arial" charset="0"/>
                <a:ea typeface="Arial" charset="0"/>
                <a:cs typeface="Arial" charset="0"/>
              </a:rPr>
              <a:t>you do to help?</a:t>
            </a: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a:off x="612913" y="601200"/>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Scottish Government has pledged </a:t>
            </a:r>
            <a:r>
              <a:rPr lang="en-US" dirty="0">
                <a:solidFill>
                  <a:schemeClr val="bg1"/>
                </a:solidFill>
                <a:latin typeface="Arial" charset="0"/>
                <a:ea typeface="Arial" charset="0"/>
                <a:cs typeface="Arial" charset="0"/>
              </a:rPr>
              <a:t>to reduce food waste in Scotland by 33%</a:t>
            </a:r>
          </a:p>
          <a:p>
            <a:pPr>
              <a:spcAft>
                <a:spcPts val="25"/>
              </a:spcAft>
            </a:pPr>
            <a:r>
              <a:rPr lang="en-US" dirty="0">
                <a:solidFill>
                  <a:schemeClr val="bg1"/>
                </a:solidFill>
                <a:latin typeface="Arial" charset="0"/>
                <a:ea typeface="Arial" charset="0"/>
                <a:cs typeface="Arial" charset="0"/>
              </a:rPr>
              <a:t>by 2025...</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2840" y="1991502"/>
            <a:ext cx="4721380" cy="432793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spTree>
    <p:extLst>
      <p:ext uri="{BB962C8B-B14F-4D97-AF65-F5344CB8AC3E}">
        <p14:creationId xmlns:p14="http://schemas.microsoft.com/office/powerpoint/2010/main" val="139976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4140</TotalTime>
  <Words>715</Words>
  <Application>Microsoft Office PowerPoint</Application>
  <PresentationFormat>On-screen Show (4:3)</PresentationFormat>
  <Paragraphs>65</Paragraphs>
  <Slides>14</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53</cp:revision>
  <dcterms:created xsi:type="dcterms:W3CDTF">2017-03-24T21:36:39Z</dcterms:created>
  <dcterms:modified xsi:type="dcterms:W3CDTF">2021-02-21T17:49:24Z</dcterms:modified>
</cp:coreProperties>
</file>