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3"/>
  </p:notesMasterIdLst>
  <p:sldIdLst>
    <p:sldId id="281" r:id="rId2"/>
    <p:sldId id="256" r:id="rId3"/>
    <p:sldId id="263" r:id="rId4"/>
    <p:sldId id="257" r:id="rId5"/>
    <p:sldId id="259" r:id="rId6"/>
    <p:sldId id="260" r:id="rId7"/>
    <p:sldId id="258" r:id="rId8"/>
    <p:sldId id="264" r:id="rId9"/>
    <p:sldId id="261" r:id="rId10"/>
    <p:sldId id="284" r:id="rId11"/>
    <p:sldId id="283"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8" userDrawn="1">
          <p15:clr>
            <a:srgbClr val="A4A3A4"/>
          </p15:clr>
        </p15:guide>
        <p15:guide id="2" pos="3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4B5B"/>
    <a:srgbClr val="5AB2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9"/>
    <p:restoredTop sz="55117" autoAdjust="0"/>
  </p:normalViewPr>
  <p:slideViewPr>
    <p:cSldViewPr snapToGrid="0" snapToObjects="1">
      <p:cViewPr varScale="1">
        <p:scale>
          <a:sx n="42" d="100"/>
          <a:sy n="42" d="100"/>
        </p:scale>
        <p:origin x="2376" y="48"/>
      </p:cViewPr>
      <p:guideLst>
        <p:guide orient="horz" pos="368"/>
        <p:guide pos="38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_rels/data1.xml.rels><?xml version="1.0" encoding="UTF-8" standalone="yes"?>
<Relationships xmlns="http://schemas.openxmlformats.org/package/2006/relationships"><Relationship Id="rId8" Type="http://schemas.openxmlformats.org/officeDocument/2006/relationships/hyperlink" Target="https://www.pexels.com/photo/green-tractor-plowing-the-fields-on-focus-photography-2933243/" TargetMode="External"/><Relationship Id="rId13" Type="http://schemas.openxmlformats.org/officeDocument/2006/relationships/image" Target="../media/image25.jpg"/><Relationship Id="rId3" Type="http://schemas.openxmlformats.org/officeDocument/2006/relationships/image" Target="../media/image20.png"/><Relationship Id="rId7" Type="http://schemas.openxmlformats.org/officeDocument/2006/relationships/image" Target="../media/image22.jpg"/><Relationship Id="rId12" Type="http://schemas.openxmlformats.org/officeDocument/2006/relationships/hyperlink" Target="https://physics.stackexchange.com/questions/210087/what-does-it-mean-to-bin-in-a-spectroscopy-context" TargetMode="External"/><Relationship Id="rId2" Type="http://schemas.openxmlformats.org/officeDocument/2006/relationships/hyperlink" Target="http://www.isaaa.org/kc/cropbiotechupdate/article/default.asp?ID=17765" TargetMode="External"/><Relationship Id="rId1" Type="http://schemas.openxmlformats.org/officeDocument/2006/relationships/image" Target="../media/image19.jpg"/><Relationship Id="rId6" Type="http://schemas.openxmlformats.org/officeDocument/2006/relationships/hyperlink" Target="https://en.wikipedia.org/wiki/Fuel_gas" TargetMode="External"/><Relationship Id="rId11" Type="http://schemas.openxmlformats.org/officeDocument/2006/relationships/image" Target="../media/image24.jpg"/><Relationship Id="rId5" Type="http://schemas.openxmlformats.org/officeDocument/2006/relationships/image" Target="../media/image21.jpg"/><Relationship Id="rId10" Type="http://schemas.openxmlformats.org/officeDocument/2006/relationships/hyperlink" Target="https://en.wikipedia.org/wiki/DeWint_House" TargetMode="External"/><Relationship Id="rId4" Type="http://schemas.openxmlformats.org/officeDocument/2006/relationships/hyperlink" Target="https://en.wikipedia.org/wiki/File:Factory_1b.svg" TargetMode="External"/><Relationship Id="rId9" Type="http://schemas.openxmlformats.org/officeDocument/2006/relationships/image" Target="../media/image23.JPG"/><Relationship Id="rId14" Type="http://schemas.openxmlformats.org/officeDocument/2006/relationships/hyperlink" Target="http://3stylelife.com/apples/" TargetMode="External"/></Relationships>
</file>

<file path=ppt/diagrams/_rels/drawing1.xml.rels><?xml version="1.0" encoding="UTF-8" standalone="yes"?>
<Relationships xmlns="http://schemas.openxmlformats.org/package/2006/relationships"><Relationship Id="rId8" Type="http://schemas.openxmlformats.org/officeDocument/2006/relationships/hyperlink" Target="https://physics.stackexchange.com/questions/210087/what-does-it-mean-to-bin-in-a-spectroscopy-context" TargetMode="External"/><Relationship Id="rId13" Type="http://schemas.openxmlformats.org/officeDocument/2006/relationships/image" Target="../media/image23.JPG"/><Relationship Id="rId3" Type="http://schemas.openxmlformats.org/officeDocument/2006/relationships/image" Target="../media/image25.jpg"/><Relationship Id="rId7" Type="http://schemas.openxmlformats.org/officeDocument/2006/relationships/image" Target="../media/image24.jpg"/><Relationship Id="rId12" Type="http://schemas.openxmlformats.org/officeDocument/2006/relationships/hyperlink" Target="https://www.pexels.com/photo/green-tractor-plowing-the-fields-on-focus-photography-2933243/" TargetMode="External"/><Relationship Id="rId2" Type="http://schemas.openxmlformats.org/officeDocument/2006/relationships/hyperlink" Target="http://www.isaaa.org/kc/cropbiotechupdate/article/default.asp?ID=17765" TargetMode="External"/><Relationship Id="rId1" Type="http://schemas.openxmlformats.org/officeDocument/2006/relationships/image" Target="../media/image19.jpg"/><Relationship Id="rId6" Type="http://schemas.openxmlformats.org/officeDocument/2006/relationships/hyperlink" Target="https://en.wikipedia.org/wiki/File:Factory_1b.svg" TargetMode="External"/><Relationship Id="rId11" Type="http://schemas.openxmlformats.org/officeDocument/2006/relationships/image" Target="../media/image22.jpg"/><Relationship Id="rId5" Type="http://schemas.openxmlformats.org/officeDocument/2006/relationships/image" Target="../media/image20.png"/><Relationship Id="rId10" Type="http://schemas.openxmlformats.org/officeDocument/2006/relationships/hyperlink" Target="https://en.wikipedia.org/wiki/Fuel_gas" TargetMode="External"/><Relationship Id="rId4" Type="http://schemas.openxmlformats.org/officeDocument/2006/relationships/hyperlink" Target="http://3stylelife.com/apples/" TargetMode="External"/><Relationship Id="rId9" Type="http://schemas.openxmlformats.org/officeDocument/2006/relationships/image" Target="../media/image21.jpg"/><Relationship Id="rId14" Type="http://schemas.openxmlformats.org/officeDocument/2006/relationships/hyperlink" Target="https://en.wikipedia.org/wiki/DeWint_House" TargetMode="Externa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F66DEA-4730-4A75-824B-6D9EE9F3398A}" type="doc">
      <dgm:prSet loTypeId="urn:microsoft.com/office/officeart/2005/8/layout/cycle2" loCatId="cycle" qsTypeId="urn:microsoft.com/office/officeart/2005/8/quickstyle/simple1" qsCatId="simple" csTypeId="urn:microsoft.com/office/officeart/2005/8/colors/colorful4" csCatId="colorful" phldr="1"/>
      <dgm:spPr/>
      <dgm:t>
        <a:bodyPr/>
        <a:lstStyle/>
        <a:p>
          <a:endParaRPr lang="en-GB"/>
        </a:p>
      </dgm:t>
    </dgm:pt>
    <dgm:pt modelId="{D579C800-FAE0-4FC0-8026-69B1F3178250}">
      <dgm:prSet phldrT="[Text]" phldr="1"/>
      <dgm:spPr>
        <a:blipFill rotWithShape="0">
          <a:blip xmlns:r="http://schemas.openxmlformats.org/officeDocument/2006/relationships" r:embed="rId1">
            <a:extLst>
              <a:ext uri="{837473B0-CC2E-450A-ABE3-18F120FF3D39}">
                <a1611:picAttrSrcUrl xmlns:a1611="http://schemas.microsoft.com/office/drawing/2016/11/main" r:id="rId2"/>
              </a:ext>
            </a:extLst>
          </a:blip>
          <a:stretch>
            <a:fillRect/>
          </a:stretch>
        </a:blipFill>
      </dgm:spPr>
      <dgm:t>
        <a:bodyPr/>
        <a:lstStyle/>
        <a:p>
          <a:endParaRPr lang="en-GB" dirty="0"/>
        </a:p>
      </dgm:t>
    </dgm:pt>
    <dgm:pt modelId="{02B982A2-C7BB-4E06-8F6B-0860AEEF013E}" type="parTrans" cxnId="{08DE188B-24D7-4CD1-BF85-141AD4C38585}">
      <dgm:prSet/>
      <dgm:spPr/>
      <dgm:t>
        <a:bodyPr/>
        <a:lstStyle/>
        <a:p>
          <a:endParaRPr lang="en-GB"/>
        </a:p>
      </dgm:t>
    </dgm:pt>
    <dgm:pt modelId="{98DE9CA3-7784-4B4D-8B44-5F5A80E9EF01}" type="sibTrans" cxnId="{08DE188B-24D7-4CD1-BF85-141AD4C38585}">
      <dgm:prSet/>
      <dgm:spPr/>
      <dgm:t>
        <a:bodyPr/>
        <a:lstStyle/>
        <a:p>
          <a:endParaRPr lang="en-GB"/>
        </a:p>
      </dgm:t>
    </dgm:pt>
    <dgm:pt modelId="{EEECD850-859A-460D-AC41-C60B75764AFF}">
      <dgm:prSet phldrT="[Text]" phldr="1"/>
      <dgm:spPr>
        <a:blipFill rotWithShape="0">
          <a:blip xmlns:r="http://schemas.openxmlformats.org/officeDocument/2006/relationships" r:embed="rId3">
            <a:extLst>
              <a:ext uri="{837473B0-CC2E-450A-ABE3-18F120FF3D39}">
                <a1611:picAttrSrcUrl xmlns:a1611="http://schemas.microsoft.com/office/drawing/2016/11/main" r:id="rId4"/>
              </a:ext>
            </a:extLst>
          </a:blip>
          <a:stretch>
            <a:fillRect/>
          </a:stretch>
        </a:blipFill>
      </dgm:spPr>
      <dgm:t>
        <a:bodyPr/>
        <a:lstStyle/>
        <a:p>
          <a:endParaRPr lang="en-GB" dirty="0"/>
        </a:p>
      </dgm:t>
    </dgm:pt>
    <dgm:pt modelId="{2F0CD66A-013F-4C88-9B5F-872A71A607F4}" type="parTrans" cxnId="{CD7F75E2-42C1-4DEC-97EA-11167133CCBE}">
      <dgm:prSet/>
      <dgm:spPr/>
      <dgm:t>
        <a:bodyPr/>
        <a:lstStyle/>
        <a:p>
          <a:endParaRPr lang="en-GB"/>
        </a:p>
      </dgm:t>
    </dgm:pt>
    <dgm:pt modelId="{611E287F-F6D2-4E35-AB3D-4420EFA2154E}" type="sibTrans" cxnId="{CD7F75E2-42C1-4DEC-97EA-11167133CCBE}">
      <dgm:prSet/>
      <dgm:spPr/>
      <dgm:t>
        <a:bodyPr/>
        <a:lstStyle/>
        <a:p>
          <a:endParaRPr lang="en-GB"/>
        </a:p>
      </dgm:t>
    </dgm:pt>
    <dgm:pt modelId="{88D2393C-9214-47D7-85F2-BBF92B68ED85}">
      <dgm:prSet phldrT="[Text]"/>
      <dgm:spPr>
        <a:blipFill rotWithShape="0">
          <a:blip xmlns:r="http://schemas.openxmlformats.org/officeDocument/2006/relationships" r:embed="rId5">
            <a:extLst>
              <a:ext uri="{837473B0-CC2E-450A-ABE3-18F120FF3D39}">
                <a1611:picAttrSrcUrl xmlns:a1611="http://schemas.microsoft.com/office/drawing/2016/11/main" r:id="rId6"/>
              </a:ext>
            </a:extLst>
          </a:blip>
          <a:stretch>
            <a:fillRect/>
          </a:stretch>
        </a:blipFill>
      </dgm:spPr>
      <dgm:t>
        <a:bodyPr/>
        <a:lstStyle/>
        <a:p>
          <a:endParaRPr lang="en-GB" dirty="0"/>
        </a:p>
      </dgm:t>
    </dgm:pt>
    <dgm:pt modelId="{7BBDEF95-D660-4E4F-AD6C-26AC590553DA}" type="parTrans" cxnId="{59638340-4128-4B8A-ADD0-F009ADF087D6}">
      <dgm:prSet/>
      <dgm:spPr/>
      <dgm:t>
        <a:bodyPr/>
        <a:lstStyle/>
        <a:p>
          <a:endParaRPr lang="en-GB"/>
        </a:p>
      </dgm:t>
    </dgm:pt>
    <dgm:pt modelId="{BD0AADDE-CA6D-4D3B-BC27-871EBCC7D5EE}" type="sibTrans" cxnId="{59638340-4128-4B8A-ADD0-F009ADF087D6}">
      <dgm:prSet/>
      <dgm:spPr/>
      <dgm:t>
        <a:bodyPr/>
        <a:lstStyle/>
        <a:p>
          <a:endParaRPr lang="en-GB"/>
        </a:p>
      </dgm:t>
    </dgm:pt>
    <dgm:pt modelId="{26738C75-F96C-432F-BF4D-06CEDACEAACF}">
      <dgm:prSet phldrT="[Text]" phldr="1"/>
      <dgm:spPr>
        <a:blipFill rotWithShape="0">
          <a:blip xmlns:r="http://schemas.openxmlformats.org/officeDocument/2006/relationships" r:embed="rId7">
            <a:extLst>
              <a:ext uri="{837473B0-CC2E-450A-ABE3-18F120FF3D39}">
                <a1611:picAttrSrcUrl xmlns:a1611="http://schemas.microsoft.com/office/drawing/2016/11/main" r:id="rId8"/>
              </a:ext>
            </a:extLst>
          </a:blip>
          <a:stretch>
            <a:fillRect/>
          </a:stretch>
        </a:blipFill>
      </dgm:spPr>
      <dgm:t>
        <a:bodyPr/>
        <a:lstStyle/>
        <a:p>
          <a:endParaRPr lang="en-GB" dirty="0"/>
        </a:p>
      </dgm:t>
    </dgm:pt>
    <dgm:pt modelId="{6CB61891-2283-4450-A48D-C084A14634B7}" type="parTrans" cxnId="{8B958C7A-B89E-41AC-A273-DB88B346E8C8}">
      <dgm:prSet/>
      <dgm:spPr/>
      <dgm:t>
        <a:bodyPr/>
        <a:lstStyle/>
        <a:p>
          <a:endParaRPr lang="en-GB"/>
        </a:p>
      </dgm:t>
    </dgm:pt>
    <dgm:pt modelId="{34039A8D-C5CA-42F2-B0FE-35D27107C230}" type="sibTrans" cxnId="{8B958C7A-B89E-41AC-A273-DB88B346E8C8}">
      <dgm:prSet/>
      <dgm:spPr/>
      <dgm:t>
        <a:bodyPr/>
        <a:lstStyle/>
        <a:p>
          <a:endParaRPr lang="en-GB"/>
        </a:p>
      </dgm:t>
    </dgm:pt>
    <dgm:pt modelId="{1E84394D-3A2C-4744-933F-9B986EBA0D05}">
      <dgm:prSet phldrT="[Text]" phldr="1"/>
      <dgm:spPr>
        <a:blipFill rotWithShape="0">
          <a:blip xmlns:r="http://schemas.openxmlformats.org/officeDocument/2006/relationships" r:embed="rId9">
            <a:extLst>
              <a:ext uri="{837473B0-CC2E-450A-ABE3-18F120FF3D39}">
                <a1611:picAttrSrcUrl xmlns:a1611="http://schemas.microsoft.com/office/drawing/2016/11/main" r:id="rId10"/>
              </a:ext>
            </a:extLst>
          </a:blip>
          <a:stretch>
            <a:fillRect/>
          </a:stretch>
        </a:blipFill>
      </dgm:spPr>
      <dgm:t>
        <a:bodyPr/>
        <a:lstStyle/>
        <a:p>
          <a:endParaRPr lang="en-GB" dirty="0"/>
        </a:p>
      </dgm:t>
    </dgm:pt>
    <dgm:pt modelId="{0F81987B-297A-4975-802A-CEDBBE5BB0ED}" type="parTrans" cxnId="{3A6C0973-D95C-4D0D-B3AB-30B395426ED6}">
      <dgm:prSet/>
      <dgm:spPr/>
      <dgm:t>
        <a:bodyPr/>
        <a:lstStyle/>
        <a:p>
          <a:endParaRPr lang="en-GB"/>
        </a:p>
      </dgm:t>
    </dgm:pt>
    <dgm:pt modelId="{0B4D9204-6E74-4138-A93A-BC58AE2649EB}" type="sibTrans" cxnId="{3A6C0973-D95C-4D0D-B3AB-30B395426ED6}">
      <dgm:prSet/>
      <dgm:spPr/>
      <dgm:t>
        <a:bodyPr/>
        <a:lstStyle/>
        <a:p>
          <a:endParaRPr lang="en-GB"/>
        </a:p>
      </dgm:t>
    </dgm:pt>
    <dgm:pt modelId="{BD670BEC-6A2A-43A6-B201-73B3546F748F}">
      <dgm:prSet/>
      <dgm:spPr>
        <a:blipFill rotWithShape="0">
          <a:blip xmlns:r="http://schemas.openxmlformats.org/officeDocument/2006/relationships" r:embed="rId11">
            <a:extLst>
              <a:ext uri="{837473B0-CC2E-450A-ABE3-18F120FF3D39}">
                <a1611:picAttrSrcUrl xmlns:a1611="http://schemas.microsoft.com/office/drawing/2016/11/main" r:id="rId12"/>
              </a:ext>
            </a:extLst>
          </a:blip>
          <a:stretch>
            <a:fillRect/>
          </a:stretch>
        </a:blipFill>
      </dgm:spPr>
      <dgm:t>
        <a:bodyPr/>
        <a:lstStyle/>
        <a:p>
          <a:endParaRPr lang="en-GB"/>
        </a:p>
      </dgm:t>
    </dgm:pt>
    <dgm:pt modelId="{48DC0969-AEF7-4F23-A15F-3EA67BDF2D45}" type="parTrans" cxnId="{ED117EDC-4779-4DCA-81DD-A3BB89EDF9D5}">
      <dgm:prSet/>
      <dgm:spPr/>
      <dgm:t>
        <a:bodyPr/>
        <a:lstStyle/>
        <a:p>
          <a:endParaRPr lang="en-GB"/>
        </a:p>
      </dgm:t>
    </dgm:pt>
    <dgm:pt modelId="{28BFAA56-1E0F-4834-BED5-818A97D99489}" type="sibTrans" cxnId="{ED117EDC-4779-4DCA-81DD-A3BB89EDF9D5}">
      <dgm:prSet/>
      <dgm:spPr/>
      <dgm:t>
        <a:bodyPr/>
        <a:lstStyle/>
        <a:p>
          <a:endParaRPr lang="en-GB"/>
        </a:p>
      </dgm:t>
    </dgm:pt>
    <dgm:pt modelId="{E109C115-638B-40A7-853A-6E3AB9CCF0A7}">
      <dgm:prSet/>
      <dgm:spPr>
        <a:blipFill rotWithShape="0">
          <a:blip xmlns:r="http://schemas.openxmlformats.org/officeDocument/2006/relationships" r:embed="rId13">
            <a:extLst>
              <a:ext uri="{837473B0-CC2E-450A-ABE3-18F120FF3D39}">
                <a1611:picAttrSrcUrl xmlns:a1611="http://schemas.microsoft.com/office/drawing/2016/11/main" r:id="rId14"/>
              </a:ext>
            </a:extLst>
          </a:blip>
          <a:stretch>
            <a:fillRect/>
          </a:stretch>
        </a:blipFill>
      </dgm:spPr>
      <dgm:t>
        <a:bodyPr/>
        <a:lstStyle/>
        <a:p>
          <a:endParaRPr lang="en-GB"/>
        </a:p>
      </dgm:t>
    </dgm:pt>
    <dgm:pt modelId="{4C1534F2-3A8B-4059-8A43-21234F9E509E}" type="parTrans" cxnId="{A898732D-79B7-46B3-97DC-EF534C115685}">
      <dgm:prSet/>
      <dgm:spPr/>
      <dgm:t>
        <a:bodyPr/>
        <a:lstStyle/>
        <a:p>
          <a:endParaRPr lang="en-GB"/>
        </a:p>
      </dgm:t>
    </dgm:pt>
    <dgm:pt modelId="{56EC1175-BD49-4EEC-972C-9CE69B0F49C9}" type="sibTrans" cxnId="{A898732D-79B7-46B3-97DC-EF534C115685}">
      <dgm:prSet/>
      <dgm:spPr/>
      <dgm:t>
        <a:bodyPr/>
        <a:lstStyle/>
        <a:p>
          <a:endParaRPr lang="en-GB"/>
        </a:p>
      </dgm:t>
    </dgm:pt>
    <dgm:pt modelId="{C153CA4B-E69F-45D5-B564-7ABF6634DF49}" type="pres">
      <dgm:prSet presAssocID="{17F66DEA-4730-4A75-824B-6D9EE9F3398A}" presName="cycle" presStyleCnt="0">
        <dgm:presLayoutVars>
          <dgm:dir/>
          <dgm:resizeHandles val="exact"/>
        </dgm:presLayoutVars>
      </dgm:prSet>
      <dgm:spPr/>
    </dgm:pt>
    <dgm:pt modelId="{187661CF-B867-432F-9005-4796E5B2F6EA}" type="pres">
      <dgm:prSet presAssocID="{D579C800-FAE0-4FC0-8026-69B1F3178250}" presName="node" presStyleLbl="node1" presStyleIdx="0" presStyleCnt="7">
        <dgm:presLayoutVars>
          <dgm:bulletEnabled val="1"/>
        </dgm:presLayoutVars>
      </dgm:prSet>
      <dgm:spPr/>
    </dgm:pt>
    <dgm:pt modelId="{C1448126-8E4E-4DE5-A799-991741DB41E5}" type="pres">
      <dgm:prSet presAssocID="{98DE9CA3-7784-4B4D-8B44-5F5A80E9EF01}" presName="sibTrans" presStyleLbl="sibTrans2D1" presStyleIdx="0" presStyleCnt="7"/>
      <dgm:spPr/>
    </dgm:pt>
    <dgm:pt modelId="{C41A9B50-A545-404E-A163-67AA000652DB}" type="pres">
      <dgm:prSet presAssocID="{98DE9CA3-7784-4B4D-8B44-5F5A80E9EF01}" presName="connectorText" presStyleLbl="sibTrans2D1" presStyleIdx="0" presStyleCnt="7"/>
      <dgm:spPr/>
    </dgm:pt>
    <dgm:pt modelId="{0DE5337F-1C99-49D6-8372-129BDBDA186C}" type="pres">
      <dgm:prSet presAssocID="{E109C115-638B-40A7-853A-6E3AB9CCF0A7}" presName="node" presStyleLbl="node1" presStyleIdx="1" presStyleCnt="7">
        <dgm:presLayoutVars>
          <dgm:bulletEnabled val="1"/>
        </dgm:presLayoutVars>
      </dgm:prSet>
      <dgm:spPr/>
    </dgm:pt>
    <dgm:pt modelId="{0CEA94B4-8CFA-4982-B394-EE0F191E5058}" type="pres">
      <dgm:prSet presAssocID="{56EC1175-BD49-4EEC-972C-9CE69B0F49C9}" presName="sibTrans" presStyleLbl="sibTrans2D1" presStyleIdx="1" presStyleCnt="7"/>
      <dgm:spPr/>
    </dgm:pt>
    <dgm:pt modelId="{28D614B5-23AA-4408-A3CE-A92AB17F6B59}" type="pres">
      <dgm:prSet presAssocID="{56EC1175-BD49-4EEC-972C-9CE69B0F49C9}" presName="connectorText" presStyleLbl="sibTrans2D1" presStyleIdx="1" presStyleCnt="7"/>
      <dgm:spPr/>
    </dgm:pt>
    <dgm:pt modelId="{B03999B3-FAC4-4D30-9726-F834B0FBBEA4}" type="pres">
      <dgm:prSet presAssocID="{EEECD850-859A-460D-AC41-C60B75764AFF}" presName="node" presStyleLbl="node1" presStyleIdx="2" presStyleCnt="7">
        <dgm:presLayoutVars>
          <dgm:bulletEnabled val="1"/>
        </dgm:presLayoutVars>
      </dgm:prSet>
      <dgm:spPr/>
    </dgm:pt>
    <dgm:pt modelId="{27DB833B-5D94-465F-A88A-E31F909AF713}" type="pres">
      <dgm:prSet presAssocID="{611E287F-F6D2-4E35-AB3D-4420EFA2154E}" presName="sibTrans" presStyleLbl="sibTrans2D1" presStyleIdx="2" presStyleCnt="7"/>
      <dgm:spPr/>
    </dgm:pt>
    <dgm:pt modelId="{243A2889-B8D2-4994-B3DF-6AC33E550970}" type="pres">
      <dgm:prSet presAssocID="{611E287F-F6D2-4E35-AB3D-4420EFA2154E}" presName="connectorText" presStyleLbl="sibTrans2D1" presStyleIdx="2" presStyleCnt="7"/>
      <dgm:spPr/>
    </dgm:pt>
    <dgm:pt modelId="{EBC8AF71-771A-49ED-9F9A-4289FA6C8477}" type="pres">
      <dgm:prSet presAssocID="{BD670BEC-6A2A-43A6-B201-73B3546F748F}" presName="node" presStyleLbl="node1" presStyleIdx="3" presStyleCnt="7">
        <dgm:presLayoutVars>
          <dgm:bulletEnabled val="1"/>
        </dgm:presLayoutVars>
      </dgm:prSet>
      <dgm:spPr/>
    </dgm:pt>
    <dgm:pt modelId="{04ACE015-9952-4551-8E63-B153BA06A980}" type="pres">
      <dgm:prSet presAssocID="{28BFAA56-1E0F-4834-BED5-818A97D99489}" presName="sibTrans" presStyleLbl="sibTrans2D1" presStyleIdx="3" presStyleCnt="7"/>
      <dgm:spPr/>
    </dgm:pt>
    <dgm:pt modelId="{82C09BE4-F9F6-4C52-BE3D-12C6E0899D78}" type="pres">
      <dgm:prSet presAssocID="{28BFAA56-1E0F-4834-BED5-818A97D99489}" presName="connectorText" presStyleLbl="sibTrans2D1" presStyleIdx="3" presStyleCnt="7"/>
      <dgm:spPr/>
    </dgm:pt>
    <dgm:pt modelId="{D0C77697-CBC0-42B8-9B9B-D9B338B64AF4}" type="pres">
      <dgm:prSet presAssocID="{88D2393C-9214-47D7-85F2-BBF92B68ED85}" presName="node" presStyleLbl="node1" presStyleIdx="4" presStyleCnt="7">
        <dgm:presLayoutVars>
          <dgm:bulletEnabled val="1"/>
        </dgm:presLayoutVars>
      </dgm:prSet>
      <dgm:spPr/>
    </dgm:pt>
    <dgm:pt modelId="{659A2CAD-A929-486C-9162-9EEB05151C64}" type="pres">
      <dgm:prSet presAssocID="{BD0AADDE-CA6D-4D3B-BC27-871EBCC7D5EE}" presName="sibTrans" presStyleLbl="sibTrans2D1" presStyleIdx="4" presStyleCnt="7"/>
      <dgm:spPr/>
    </dgm:pt>
    <dgm:pt modelId="{663A3601-CFC3-4D24-9EF0-5CECE7431D52}" type="pres">
      <dgm:prSet presAssocID="{BD0AADDE-CA6D-4D3B-BC27-871EBCC7D5EE}" presName="connectorText" presStyleLbl="sibTrans2D1" presStyleIdx="4" presStyleCnt="7"/>
      <dgm:spPr/>
    </dgm:pt>
    <dgm:pt modelId="{12FAA0FA-8D39-4460-A1CF-7F056E29F07F}" type="pres">
      <dgm:prSet presAssocID="{26738C75-F96C-432F-BF4D-06CEDACEAACF}" presName="node" presStyleLbl="node1" presStyleIdx="5" presStyleCnt="7">
        <dgm:presLayoutVars>
          <dgm:bulletEnabled val="1"/>
        </dgm:presLayoutVars>
      </dgm:prSet>
      <dgm:spPr/>
    </dgm:pt>
    <dgm:pt modelId="{51CC6936-14FF-49B1-82EB-7F2DDC2CA7A1}" type="pres">
      <dgm:prSet presAssocID="{34039A8D-C5CA-42F2-B0FE-35D27107C230}" presName="sibTrans" presStyleLbl="sibTrans2D1" presStyleIdx="5" presStyleCnt="7"/>
      <dgm:spPr/>
    </dgm:pt>
    <dgm:pt modelId="{1A5E98EF-2B12-4DED-879D-65513E611C8B}" type="pres">
      <dgm:prSet presAssocID="{34039A8D-C5CA-42F2-B0FE-35D27107C230}" presName="connectorText" presStyleLbl="sibTrans2D1" presStyleIdx="5" presStyleCnt="7"/>
      <dgm:spPr/>
    </dgm:pt>
    <dgm:pt modelId="{3E0FF852-0199-47B7-ABA6-B972380D6F62}" type="pres">
      <dgm:prSet presAssocID="{1E84394D-3A2C-4744-933F-9B986EBA0D05}" presName="node" presStyleLbl="node1" presStyleIdx="6" presStyleCnt="7">
        <dgm:presLayoutVars>
          <dgm:bulletEnabled val="1"/>
        </dgm:presLayoutVars>
      </dgm:prSet>
      <dgm:spPr/>
    </dgm:pt>
    <dgm:pt modelId="{8175AE05-B0E2-4708-AEAA-78252C56001A}" type="pres">
      <dgm:prSet presAssocID="{0B4D9204-6E74-4138-A93A-BC58AE2649EB}" presName="sibTrans" presStyleLbl="sibTrans2D1" presStyleIdx="6" presStyleCnt="7"/>
      <dgm:spPr/>
    </dgm:pt>
    <dgm:pt modelId="{21060AB4-C992-4289-A61E-8A78465A324D}" type="pres">
      <dgm:prSet presAssocID="{0B4D9204-6E74-4138-A93A-BC58AE2649EB}" presName="connectorText" presStyleLbl="sibTrans2D1" presStyleIdx="6" presStyleCnt="7"/>
      <dgm:spPr/>
    </dgm:pt>
  </dgm:ptLst>
  <dgm:cxnLst>
    <dgm:cxn modelId="{B98E4A06-133E-416B-8ACD-BCCF64130CB5}" type="presOf" srcId="{BD670BEC-6A2A-43A6-B201-73B3546F748F}" destId="{EBC8AF71-771A-49ED-9F9A-4289FA6C8477}" srcOrd="0" destOrd="0" presId="urn:microsoft.com/office/officeart/2005/8/layout/cycle2"/>
    <dgm:cxn modelId="{B9DFC816-674E-4DBE-900E-35594A1065BD}" type="presOf" srcId="{1E84394D-3A2C-4744-933F-9B986EBA0D05}" destId="{3E0FF852-0199-47B7-ABA6-B972380D6F62}" srcOrd="0" destOrd="0" presId="urn:microsoft.com/office/officeart/2005/8/layout/cycle2"/>
    <dgm:cxn modelId="{809EAD20-E033-456F-88F6-CC42BBC95168}" type="presOf" srcId="{26738C75-F96C-432F-BF4D-06CEDACEAACF}" destId="{12FAA0FA-8D39-4460-A1CF-7F056E29F07F}" srcOrd="0" destOrd="0" presId="urn:microsoft.com/office/officeart/2005/8/layout/cycle2"/>
    <dgm:cxn modelId="{2E6CAC28-2653-45E0-AD83-ACEBFEB1736D}" type="presOf" srcId="{0B4D9204-6E74-4138-A93A-BC58AE2649EB}" destId="{21060AB4-C992-4289-A61E-8A78465A324D}" srcOrd="1" destOrd="0" presId="urn:microsoft.com/office/officeart/2005/8/layout/cycle2"/>
    <dgm:cxn modelId="{924BDD28-8A30-46BF-A508-EBE5F7BEB5BF}" type="presOf" srcId="{34039A8D-C5CA-42F2-B0FE-35D27107C230}" destId="{1A5E98EF-2B12-4DED-879D-65513E611C8B}" srcOrd="1" destOrd="0" presId="urn:microsoft.com/office/officeart/2005/8/layout/cycle2"/>
    <dgm:cxn modelId="{6DBA0A29-E6F6-4344-9E9D-6844F912DBF8}" type="presOf" srcId="{17F66DEA-4730-4A75-824B-6D9EE9F3398A}" destId="{C153CA4B-E69F-45D5-B564-7ABF6634DF49}" srcOrd="0" destOrd="0" presId="urn:microsoft.com/office/officeart/2005/8/layout/cycle2"/>
    <dgm:cxn modelId="{A898732D-79B7-46B3-97DC-EF534C115685}" srcId="{17F66DEA-4730-4A75-824B-6D9EE9F3398A}" destId="{E109C115-638B-40A7-853A-6E3AB9CCF0A7}" srcOrd="1" destOrd="0" parTransId="{4C1534F2-3A8B-4059-8A43-21234F9E509E}" sibTransId="{56EC1175-BD49-4EEC-972C-9CE69B0F49C9}"/>
    <dgm:cxn modelId="{59638340-4128-4B8A-ADD0-F009ADF087D6}" srcId="{17F66DEA-4730-4A75-824B-6D9EE9F3398A}" destId="{88D2393C-9214-47D7-85F2-BBF92B68ED85}" srcOrd="4" destOrd="0" parTransId="{7BBDEF95-D660-4E4F-AD6C-26AC590553DA}" sibTransId="{BD0AADDE-CA6D-4D3B-BC27-871EBCC7D5EE}"/>
    <dgm:cxn modelId="{095B786A-848F-42D8-AE91-77014030166F}" type="presOf" srcId="{611E287F-F6D2-4E35-AB3D-4420EFA2154E}" destId="{27DB833B-5D94-465F-A88A-E31F909AF713}" srcOrd="0" destOrd="0" presId="urn:microsoft.com/office/officeart/2005/8/layout/cycle2"/>
    <dgm:cxn modelId="{B6E9BA4B-E8B3-4884-8321-4A3C6FB28FF9}" type="presOf" srcId="{BD0AADDE-CA6D-4D3B-BC27-871EBCC7D5EE}" destId="{659A2CAD-A929-486C-9162-9EEB05151C64}" srcOrd="0" destOrd="0" presId="urn:microsoft.com/office/officeart/2005/8/layout/cycle2"/>
    <dgm:cxn modelId="{106AC84C-DC60-4923-B9B1-47B38A86616C}" type="presOf" srcId="{EEECD850-859A-460D-AC41-C60B75764AFF}" destId="{B03999B3-FAC4-4D30-9726-F834B0FBBEA4}" srcOrd="0" destOrd="0" presId="urn:microsoft.com/office/officeart/2005/8/layout/cycle2"/>
    <dgm:cxn modelId="{36B1E74F-23D5-4794-BFDB-1E7C4E0DC7DD}" type="presOf" srcId="{98DE9CA3-7784-4B4D-8B44-5F5A80E9EF01}" destId="{C41A9B50-A545-404E-A163-67AA000652DB}" srcOrd="1" destOrd="0" presId="urn:microsoft.com/office/officeart/2005/8/layout/cycle2"/>
    <dgm:cxn modelId="{3A6C0973-D95C-4D0D-B3AB-30B395426ED6}" srcId="{17F66DEA-4730-4A75-824B-6D9EE9F3398A}" destId="{1E84394D-3A2C-4744-933F-9B986EBA0D05}" srcOrd="6" destOrd="0" parTransId="{0F81987B-297A-4975-802A-CEDBBE5BB0ED}" sibTransId="{0B4D9204-6E74-4138-A93A-BC58AE2649EB}"/>
    <dgm:cxn modelId="{8B958C7A-B89E-41AC-A273-DB88B346E8C8}" srcId="{17F66DEA-4730-4A75-824B-6D9EE9F3398A}" destId="{26738C75-F96C-432F-BF4D-06CEDACEAACF}" srcOrd="5" destOrd="0" parTransId="{6CB61891-2283-4450-A48D-C084A14634B7}" sibTransId="{34039A8D-C5CA-42F2-B0FE-35D27107C230}"/>
    <dgm:cxn modelId="{B8E0567D-E1A4-46D9-A0F5-EF42D1AD3D88}" type="presOf" srcId="{28BFAA56-1E0F-4834-BED5-818A97D99489}" destId="{04ACE015-9952-4551-8E63-B153BA06A980}" srcOrd="0" destOrd="0" presId="urn:microsoft.com/office/officeart/2005/8/layout/cycle2"/>
    <dgm:cxn modelId="{5947D182-D36E-49A4-B704-4A77884C2F96}" type="presOf" srcId="{611E287F-F6D2-4E35-AB3D-4420EFA2154E}" destId="{243A2889-B8D2-4994-B3DF-6AC33E550970}" srcOrd="1" destOrd="0" presId="urn:microsoft.com/office/officeart/2005/8/layout/cycle2"/>
    <dgm:cxn modelId="{08DE188B-24D7-4CD1-BF85-141AD4C38585}" srcId="{17F66DEA-4730-4A75-824B-6D9EE9F3398A}" destId="{D579C800-FAE0-4FC0-8026-69B1F3178250}" srcOrd="0" destOrd="0" parTransId="{02B982A2-C7BB-4E06-8F6B-0860AEEF013E}" sibTransId="{98DE9CA3-7784-4B4D-8B44-5F5A80E9EF01}"/>
    <dgm:cxn modelId="{85D21698-3BCB-4E6A-B7F2-1706BFA84DB6}" type="presOf" srcId="{98DE9CA3-7784-4B4D-8B44-5F5A80E9EF01}" destId="{C1448126-8E4E-4DE5-A799-991741DB41E5}" srcOrd="0" destOrd="0" presId="urn:microsoft.com/office/officeart/2005/8/layout/cycle2"/>
    <dgm:cxn modelId="{74E0EEA3-F74C-4AB9-A1D1-86D987090CA5}" type="presOf" srcId="{34039A8D-C5CA-42F2-B0FE-35D27107C230}" destId="{51CC6936-14FF-49B1-82EB-7F2DDC2CA7A1}" srcOrd="0" destOrd="0" presId="urn:microsoft.com/office/officeart/2005/8/layout/cycle2"/>
    <dgm:cxn modelId="{1433A3BF-8C18-4A01-B2D1-9D4F228797A1}" type="presOf" srcId="{BD0AADDE-CA6D-4D3B-BC27-871EBCC7D5EE}" destId="{663A3601-CFC3-4D24-9EF0-5CECE7431D52}" srcOrd="1" destOrd="0" presId="urn:microsoft.com/office/officeart/2005/8/layout/cycle2"/>
    <dgm:cxn modelId="{55D1ADC1-79D8-484F-8FFF-69EC5837759E}" type="presOf" srcId="{E109C115-638B-40A7-853A-6E3AB9CCF0A7}" destId="{0DE5337F-1C99-49D6-8372-129BDBDA186C}" srcOrd="0" destOrd="0" presId="urn:microsoft.com/office/officeart/2005/8/layout/cycle2"/>
    <dgm:cxn modelId="{94E2EACB-0D24-466C-B674-2B1D784B1FDB}" type="presOf" srcId="{88D2393C-9214-47D7-85F2-BBF92B68ED85}" destId="{D0C77697-CBC0-42B8-9B9B-D9B338B64AF4}" srcOrd="0" destOrd="0" presId="urn:microsoft.com/office/officeart/2005/8/layout/cycle2"/>
    <dgm:cxn modelId="{15C96DD0-FF21-4506-BB13-2EFB91981AD7}" type="presOf" srcId="{0B4D9204-6E74-4138-A93A-BC58AE2649EB}" destId="{8175AE05-B0E2-4708-AEAA-78252C56001A}" srcOrd="0" destOrd="0" presId="urn:microsoft.com/office/officeart/2005/8/layout/cycle2"/>
    <dgm:cxn modelId="{A32FFDD1-3422-4F45-BA42-6892A32C3183}" type="presOf" srcId="{D579C800-FAE0-4FC0-8026-69B1F3178250}" destId="{187661CF-B867-432F-9005-4796E5B2F6EA}" srcOrd="0" destOrd="0" presId="urn:microsoft.com/office/officeart/2005/8/layout/cycle2"/>
    <dgm:cxn modelId="{ED117EDC-4779-4DCA-81DD-A3BB89EDF9D5}" srcId="{17F66DEA-4730-4A75-824B-6D9EE9F3398A}" destId="{BD670BEC-6A2A-43A6-B201-73B3546F748F}" srcOrd="3" destOrd="0" parTransId="{48DC0969-AEF7-4F23-A15F-3EA67BDF2D45}" sibTransId="{28BFAA56-1E0F-4834-BED5-818A97D99489}"/>
    <dgm:cxn modelId="{CD7F75E2-42C1-4DEC-97EA-11167133CCBE}" srcId="{17F66DEA-4730-4A75-824B-6D9EE9F3398A}" destId="{EEECD850-859A-460D-AC41-C60B75764AFF}" srcOrd="2" destOrd="0" parTransId="{2F0CD66A-013F-4C88-9B5F-872A71A607F4}" sibTransId="{611E287F-F6D2-4E35-AB3D-4420EFA2154E}"/>
    <dgm:cxn modelId="{BD2592E2-10D6-442A-9209-8B74CFA16A6E}" type="presOf" srcId="{28BFAA56-1E0F-4834-BED5-818A97D99489}" destId="{82C09BE4-F9F6-4C52-BE3D-12C6E0899D78}" srcOrd="1" destOrd="0" presId="urn:microsoft.com/office/officeart/2005/8/layout/cycle2"/>
    <dgm:cxn modelId="{C386C1E7-3B7F-40EA-BFFA-8A583B0E94DE}" type="presOf" srcId="{56EC1175-BD49-4EEC-972C-9CE69B0F49C9}" destId="{0CEA94B4-8CFA-4982-B394-EE0F191E5058}" srcOrd="0" destOrd="0" presId="urn:microsoft.com/office/officeart/2005/8/layout/cycle2"/>
    <dgm:cxn modelId="{CCC800F6-F5FD-47F6-B371-196F574A1904}" type="presOf" srcId="{56EC1175-BD49-4EEC-972C-9CE69B0F49C9}" destId="{28D614B5-23AA-4408-A3CE-A92AB17F6B59}" srcOrd="1" destOrd="0" presId="urn:microsoft.com/office/officeart/2005/8/layout/cycle2"/>
    <dgm:cxn modelId="{7AC7C513-D3FB-4D1F-B274-CEFBF274BB90}" type="presParOf" srcId="{C153CA4B-E69F-45D5-B564-7ABF6634DF49}" destId="{187661CF-B867-432F-9005-4796E5B2F6EA}" srcOrd="0" destOrd="0" presId="urn:microsoft.com/office/officeart/2005/8/layout/cycle2"/>
    <dgm:cxn modelId="{74D8EBB5-0BF0-4608-A4D0-FA6AA6121BDC}" type="presParOf" srcId="{C153CA4B-E69F-45D5-B564-7ABF6634DF49}" destId="{C1448126-8E4E-4DE5-A799-991741DB41E5}" srcOrd="1" destOrd="0" presId="urn:microsoft.com/office/officeart/2005/8/layout/cycle2"/>
    <dgm:cxn modelId="{ECAD18C5-2820-41F3-BC7A-79275C7C75F2}" type="presParOf" srcId="{C1448126-8E4E-4DE5-A799-991741DB41E5}" destId="{C41A9B50-A545-404E-A163-67AA000652DB}" srcOrd="0" destOrd="0" presId="urn:microsoft.com/office/officeart/2005/8/layout/cycle2"/>
    <dgm:cxn modelId="{3917F9DC-EBD2-40CB-AD9C-1DF6E0BE0775}" type="presParOf" srcId="{C153CA4B-E69F-45D5-B564-7ABF6634DF49}" destId="{0DE5337F-1C99-49D6-8372-129BDBDA186C}" srcOrd="2" destOrd="0" presId="urn:microsoft.com/office/officeart/2005/8/layout/cycle2"/>
    <dgm:cxn modelId="{D4E71E88-690C-494B-93F5-D9238FA4EB6D}" type="presParOf" srcId="{C153CA4B-E69F-45D5-B564-7ABF6634DF49}" destId="{0CEA94B4-8CFA-4982-B394-EE0F191E5058}" srcOrd="3" destOrd="0" presId="urn:microsoft.com/office/officeart/2005/8/layout/cycle2"/>
    <dgm:cxn modelId="{3F0679E9-4A74-4C1A-87BE-1426C60C9763}" type="presParOf" srcId="{0CEA94B4-8CFA-4982-B394-EE0F191E5058}" destId="{28D614B5-23AA-4408-A3CE-A92AB17F6B59}" srcOrd="0" destOrd="0" presId="urn:microsoft.com/office/officeart/2005/8/layout/cycle2"/>
    <dgm:cxn modelId="{23E02C1C-4AD9-4821-9876-89FA2BB59874}" type="presParOf" srcId="{C153CA4B-E69F-45D5-B564-7ABF6634DF49}" destId="{B03999B3-FAC4-4D30-9726-F834B0FBBEA4}" srcOrd="4" destOrd="0" presId="urn:microsoft.com/office/officeart/2005/8/layout/cycle2"/>
    <dgm:cxn modelId="{60356A96-7392-4936-AC69-A7AD316C4B93}" type="presParOf" srcId="{C153CA4B-E69F-45D5-B564-7ABF6634DF49}" destId="{27DB833B-5D94-465F-A88A-E31F909AF713}" srcOrd="5" destOrd="0" presId="urn:microsoft.com/office/officeart/2005/8/layout/cycle2"/>
    <dgm:cxn modelId="{442479CC-8EFB-4BEC-B7CD-92052F54614F}" type="presParOf" srcId="{27DB833B-5D94-465F-A88A-E31F909AF713}" destId="{243A2889-B8D2-4994-B3DF-6AC33E550970}" srcOrd="0" destOrd="0" presId="urn:microsoft.com/office/officeart/2005/8/layout/cycle2"/>
    <dgm:cxn modelId="{C3DCD85B-DE72-46B5-9364-E4871A4275E6}" type="presParOf" srcId="{C153CA4B-E69F-45D5-B564-7ABF6634DF49}" destId="{EBC8AF71-771A-49ED-9F9A-4289FA6C8477}" srcOrd="6" destOrd="0" presId="urn:microsoft.com/office/officeart/2005/8/layout/cycle2"/>
    <dgm:cxn modelId="{13B9BF36-1203-49D7-A5FF-1792DBB36B53}" type="presParOf" srcId="{C153CA4B-E69F-45D5-B564-7ABF6634DF49}" destId="{04ACE015-9952-4551-8E63-B153BA06A980}" srcOrd="7" destOrd="0" presId="urn:microsoft.com/office/officeart/2005/8/layout/cycle2"/>
    <dgm:cxn modelId="{BAD21744-CBDA-48DC-9724-253B72CEFE4C}" type="presParOf" srcId="{04ACE015-9952-4551-8E63-B153BA06A980}" destId="{82C09BE4-F9F6-4C52-BE3D-12C6E0899D78}" srcOrd="0" destOrd="0" presId="urn:microsoft.com/office/officeart/2005/8/layout/cycle2"/>
    <dgm:cxn modelId="{8B8EA591-02BA-43D2-92D5-E418A87A2AFF}" type="presParOf" srcId="{C153CA4B-E69F-45D5-B564-7ABF6634DF49}" destId="{D0C77697-CBC0-42B8-9B9B-D9B338B64AF4}" srcOrd="8" destOrd="0" presId="urn:microsoft.com/office/officeart/2005/8/layout/cycle2"/>
    <dgm:cxn modelId="{7E9AEF8E-2BC0-42C2-9131-44B0FCC6F431}" type="presParOf" srcId="{C153CA4B-E69F-45D5-B564-7ABF6634DF49}" destId="{659A2CAD-A929-486C-9162-9EEB05151C64}" srcOrd="9" destOrd="0" presId="urn:microsoft.com/office/officeart/2005/8/layout/cycle2"/>
    <dgm:cxn modelId="{89247508-8ABF-4E08-8F0E-79A0E9F891F9}" type="presParOf" srcId="{659A2CAD-A929-486C-9162-9EEB05151C64}" destId="{663A3601-CFC3-4D24-9EF0-5CECE7431D52}" srcOrd="0" destOrd="0" presId="urn:microsoft.com/office/officeart/2005/8/layout/cycle2"/>
    <dgm:cxn modelId="{D48C9C7F-EE4C-467B-9D86-556C9FE34210}" type="presParOf" srcId="{C153CA4B-E69F-45D5-B564-7ABF6634DF49}" destId="{12FAA0FA-8D39-4460-A1CF-7F056E29F07F}" srcOrd="10" destOrd="0" presId="urn:microsoft.com/office/officeart/2005/8/layout/cycle2"/>
    <dgm:cxn modelId="{1476C831-20C2-472E-A73E-936361C38CDD}" type="presParOf" srcId="{C153CA4B-E69F-45D5-B564-7ABF6634DF49}" destId="{51CC6936-14FF-49B1-82EB-7F2DDC2CA7A1}" srcOrd="11" destOrd="0" presId="urn:microsoft.com/office/officeart/2005/8/layout/cycle2"/>
    <dgm:cxn modelId="{A34A3425-A2C9-496F-938C-7313DC309672}" type="presParOf" srcId="{51CC6936-14FF-49B1-82EB-7F2DDC2CA7A1}" destId="{1A5E98EF-2B12-4DED-879D-65513E611C8B}" srcOrd="0" destOrd="0" presId="urn:microsoft.com/office/officeart/2005/8/layout/cycle2"/>
    <dgm:cxn modelId="{8F62DC0B-24CF-4F16-85FA-78C4DD26277A}" type="presParOf" srcId="{C153CA4B-E69F-45D5-B564-7ABF6634DF49}" destId="{3E0FF852-0199-47B7-ABA6-B972380D6F62}" srcOrd="12" destOrd="0" presId="urn:microsoft.com/office/officeart/2005/8/layout/cycle2"/>
    <dgm:cxn modelId="{FFC78BAD-041A-44E9-BE24-E5CD9A02AB7D}" type="presParOf" srcId="{C153CA4B-E69F-45D5-B564-7ABF6634DF49}" destId="{8175AE05-B0E2-4708-AEAA-78252C56001A}" srcOrd="13" destOrd="0" presId="urn:microsoft.com/office/officeart/2005/8/layout/cycle2"/>
    <dgm:cxn modelId="{F12BF400-B872-45E8-A674-1C85D03A0494}" type="presParOf" srcId="{8175AE05-B0E2-4708-AEAA-78252C56001A}" destId="{21060AB4-C992-4289-A61E-8A78465A324D}"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7661CF-B867-432F-9005-4796E5B2F6EA}">
      <dsp:nvSpPr>
        <dsp:cNvPr id="0" name=""/>
        <dsp:cNvSpPr/>
      </dsp:nvSpPr>
      <dsp:spPr>
        <a:xfrm>
          <a:off x="3572016" y="2566"/>
          <a:ext cx="1218916" cy="1218916"/>
        </a:xfrm>
        <a:prstGeom prst="ellipse">
          <a:avLst/>
        </a:prstGeom>
        <a:blipFill rotWithShape="0">
          <a:blip xmlns:r="http://schemas.openxmlformats.org/officeDocument/2006/relationships" r:embed="rId1">
            <a:extLst>
              <a:ext uri="{837473B0-CC2E-450A-ABE3-18F120FF3D39}">
                <a1611:picAttrSrcUrl xmlns:a1611="http://schemas.microsoft.com/office/drawing/2016/11/main" r:i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3750522" y="181072"/>
        <a:ext cx="861904" cy="861904"/>
      </dsp:txXfrm>
    </dsp:sp>
    <dsp:sp modelId="{C1448126-8E4E-4DE5-A799-991741DB41E5}">
      <dsp:nvSpPr>
        <dsp:cNvPr id="0" name=""/>
        <dsp:cNvSpPr/>
      </dsp:nvSpPr>
      <dsp:spPr>
        <a:xfrm rot="1542857">
          <a:off x="4835599" y="799278"/>
          <a:ext cx="323670" cy="411384"/>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4840407" y="860490"/>
        <a:ext cx="226569" cy="246830"/>
      </dsp:txXfrm>
    </dsp:sp>
    <dsp:sp modelId="{0DE5337F-1C99-49D6-8372-129BDBDA186C}">
      <dsp:nvSpPr>
        <dsp:cNvPr id="0" name=""/>
        <dsp:cNvSpPr/>
      </dsp:nvSpPr>
      <dsp:spPr>
        <a:xfrm>
          <a:off x="5220443" y="796406"/>
          <a:ext cx="1218916" cy="1218916"/>
        </a:xfrm>
        <a:prstGeom prst="ellipse">
          <a:avLst/>
        </a:prstGeom>
        <a:blipFill rotWithShape="0">
          <a:blip xmlns:r="http://schemas.openxmlformats.org/officeDocument/2006/relationships" r:embed="rId3">
            <a:extLst>
              <a:ext uri="{837473B0-CC2E-450A-ABE3-18F120FF3D39}">
                <a1611:picAttrSrcUrl xmlns:a1611="http://schemas.microsoft.com/office/drawing/2016/11/main" r:i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a:p>
      </dsp:txBody>
      <dsp:txXfrm>
        <a:off x="5398949" y="974912"/>
        <a:ext cx="861904" cy="861904"/>
      </dsp:txXfrm>
    </dsp:sp>
    <dsp:sp modelId="{0CEA94B4-8CFA-4982-B394-EE0F191E5058}">
      <dsp:nvSpPr>
        <dsp:cNvPr id="0" name=""/>
        <dsp:cNvSpPr/>
      </dsp:nvSpPr>
      <dsp:spPr>
        <a:xfrm rot="4628571">
          <a:off x="5869591" y="2083113"/>
          <a:ext cx="323670" cy="411384"/>
        </a:xfrm>
        <a:prstGeom prst="rightArrow">
          <a:avLst>
            <a:gd name="adj1" fmla="val 60000"/>
            <a:gd name="adj2" fmla="val 50000"/>
          </a:avLst>
        </a:prstGeom>
        <a:solidFill>
          <a:schemeClr val="accent4">
            <a:hueOff val="1732615"/>
            <a:satOff val="-7995"/>
            <a:lumOff val="2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5907338" y="2118057"/>
        <a:ext cx="226569" cy="246830"/>
      </dsp:txXfrm>
    </dsp:sp>
    <dsp:sp modelId="{B03999B3-FAC4-4D30-9726-F834B0FBBEA4}">
      <dsp:nvSpPr>
        <dsp:cNvPr id="0" name=""/>
        <dsp:cNvSpPr/>
      </dsp:nvSpPr>
      <dsp:spPr>
        <a:xfrm>
          <a:off x="5627570" y="2580149"/>
          <a:ext cx="1218916" cy="1218916"/>
        </a:xfrm>
        <a:prstGeom prst="ellipse">
          <a:avLst/>
        </a:prstGeom>
        <a:blipFill rotWithShape="0">
          <a:blip xmlns:r="http://schemas.openxmlformats.org/officeDocument/2006/relationships" r:embed="rId5">
            <a:extLst>
              <a:ext uri="{837473B0-CC2E-450A-ABE3-18F120FF3D39}">
                <a1611:picAttrSrcUrl xmlns:a1611="http://schemas.microsoft.com/office/drawing/2016/11/main" r:i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5806076" y="2758655"/>
        <a:ext cx="861904" cy="861904"/>
      </dsp:txXfrm>
    </dsp:sp>
    <dsp:sp modelId="{27DB833B-5D94-465F-A88A-E31F909AF713}">
      <dsp:nvSpPr>
        <dsp:cNvPr id="0" name=""/>
        <dsp:cNvSpPr/>
      </dsp:nvSpPr>
      <dsp:spPr>
        <a:xfrm rot="7714286">
          <a:off x="5510531" y="3691978"/>
          <a:ext cx="323670" cy="411384"/>
        </a:xfrm>
        <a:prstGeom prst="rightArrow">
          <a:avLst>
            <a:gd name="adj1" fmla="val 60000"/>
            <a:gd name="adj2" fmla="val 50000"/>
          </a:avLst>
        </a:prstGeom>
        <a:solidFill>
          <a:schemeClr val="accent4">
            <a:hueOff val="3465231"/>
            <a:satOff val="-15989"/>
            <a:lumOff val="58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5589352" y="3736297"/>
        <a:ext cx="226569" cy="246830"/>
      </dsp:txXfrm>
    </dsp:sp>
    <dsp:sp modelId="{EBC8AF71-771A-49ED-9F9A-4289FA6C8477}">
      <dsp:nvSpPr>
        <dsp:cNvPr id="0" name=""/>
        <dsp:cNvSpPr/>
      </dsp:nvSpPr>
      <dsp:spPr>
        <a:xfrm>
          <a:off x="4486824" y="4010600"/>
          <a:ext cx="1218916" cy="1218916"/>
        </a:xfrm>
        <a:prstGeom prst="ellipse">
          <a:avLst/>
        </a:prstGeom>
        <a:blipFill rotWithShape="0">
          <a:blip xmlns:r="http://schemas.openxmlformats.org/officeDocument/2006/relationships" r:embed="rId7">
            <a:extLst>
              <a:ext uri="{837473B0-CC2E-450A-ABE3-18F120FF3D39}">
                <a1611:picAttrSrcUrl xmlns:a1611="http://schemas.microsoft.com/office/drawing/2016/11/main" r:i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a:p>
      </dsp:txBody>
      <dsp:txXfrm>
        <a:off x="4665330" y="4189106"/>
        <a:ext cx="861904" cy="861904"/>
      </dsp:txXfrm>
    </dsp:sp>
    <dsp:sp modelId="{04ACE015-9952-4551-8E63-B153BA06A980}">
      <dsp:nvSpPr>
        <dsp:cNvPr id="0" name=""/>
        <dsp:cNvSpPr/>
      </dsp:nvSpPr>
      <dsp:spPr>
        <a:xfrm rot="10800000">
          <a:off x="4028800" y="4414366"/>
          <a:ext cx="323670" cy="411384"/>
        </a:xfrm>
        <a:prstGeom prst="rightArrow">
          <a:avLst>
            <a:gd name="adj1" fmla="val 60000"/>
            <a:gd name="adj2" fmla="val 50000"/>
          </a:avLst>
        </a:prstGeom>
        <a:solidFill>
          <a:schemeClr val="accent4">
            <a:hueOff val="5197846"/>
            <a:satOff val="-23984"/>
            <a:lumOff val="88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4125901" y="4496643"/>
        <a:ext cx="226569" cy="246830"/>
      </dsp:txXfrm>
    </dsp:sp>
    <dsp:sp modelId="{D0C77697-CBC0-42B8-9B9B-D9B338B64AF4}">
      <dsp:nvSpPr>
        <dsp:cNvPr id="0" name=""/>
        <dsp:cNvSpPr/>
      </dsp:nvSpPr>
      <dsp:spPr>
        <a:xfrm>
          <a:off x="2657209" y="4010600"/>
          <a:ext cx="1218916" cy="1218916"/>
        </a:xfrm>
        <a:prstGeom prst="ellipse">
          <a:avLst/>
        </a:prstGeom>
        <a:blipFill rotWithShape="0">
          <a:blip xmlns:r="http://schemas.openxmlformats.org/officeDocument/2006/relationships" r:embed="rId9">
            <a:extLst>
              <a:ext uri="{837473B0-CC2E-450A-ABE3-18F120FF3D39}">
                <a1611:picAttrSrcUrl xmlns:a1611="http://schemas.microsoft.com/office/drawing/2016/11/main" r:id="rId10"/>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dirty="0"/>
        </a:p>
      </dsp:txBody>
      <dsp:txXfrm>
        <a:off x="2835715" y="4189106"/>
        <a:ext cx="861904" cy="861904"/>
      </dsp:txXfrm>
    </dsp:sp>
    <dsp:sp modelId="{659A2CAD-A929-486C-9162-9EEB05151C64}">
      <dsp:nvSpPr>
        <dsp:cNvPr id="0" name=""/>
        <dsp:cNvSpPr/>
      </dsp:nvSpPr>
      <dsp:spPr>
        <a:xfrm rot="13885714">
          <a:off x="2540170" y="3706302"/>
          <a:ext cx="323670" cy="411384"/>
        </a:xfrm>
        <a:prstGeom prst="rightArrow">
          <a:avLst>
            <a:gd name="adj1" fmla="val 60000"/>
            <a:gd name="adj2" fmla="val 50000"/>
          </a:avLst>
        </a:prstGeom>
        <a:solidFill>
          <a:schemeClr val="accent4">
            <a:hueOff val="6930461"/>
            <a:satOff val="-31979"/>
            <a:lumOff val="117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2618991" y="3826537"/>
        <a:ext cx="226569" cy="246830"/>
      </dsp:txXfrm>
    </dsp:sp>
    <dsp:sp modelId="{12FAA0FA-8D39-4460-A1CF-7F056E29F07F}">
      <dsp:nvSpPr>
        <dsp:cNvPr id="0" name=""/>
        <dsp:cNvSpPr/>
      </dsp:nvSpPr>
      <dsp:spPr>
        <a:xfrm>
          <a:off x="1516462" y="2580149"/>
          <a:ext cx="1218916" cy="1218916"/>
        </a:xfrm>
        <a:prstGeom prst="ellipse">
          <a:avLst/>
        </a:prstGeom>
        <a:blipFill rotWithShape="0">
          <a:blip xmlns:r="http://schemas.openxmlformats.org/officeDocument/2006/relationships" r:embed="rId11">
            <a:extLst>
              <a:ext uri="{837473B0-CC2E-450A-ABE3-18F120FF3D39}">
                <a1611:picAttrSrcUrl xmlns:a1611="http://schemas.microsoft.com/office/drawing/2016/11/main" r:id="rId1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1694968" y="2758655"/>
        <a:ext cx="861904" cy="861904"/>
      </dsp:txXfrm>
    </dsp:sp>
    <dsp:sp modelId="{51CC6936-14FF-49B1-82EB-7F2DDC2CA7A1}">
      <dsp:nvSpPr>
        <dsp:cNvPr id="0" name=""/>
        <dsp:cNvSpPr/>
      </dsp:nvSpPr>
      <dsp:spPr>
        <a:xfrm rot="16971429">
          <a:off x="2165611" y="2100974"/>
          <a:ext cx="323670" cy="411384"/>
        </a:xfrm>
        <a:prstGeom prst="rightArrow">
          <a:avLst>
            <a:gd name="adj1" fmla="val 60000"/>
            <a:gd name="adj2" fmla="val 50000"/>
          </a:avLst>
        </a:prstGeom>
        <a:solidFill>
          <a:schemeClr val="accent4">
            <a:hueOff val="8663077"/>
            <a:satOff val="-39973"/>
            <a:lumOff val="147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2203358" y="2230584"/>
        <a:ext cx="226569" cy="246830"/>
      </dsp:txXfrm>
    </dsp:sp>
    <dsp:sp modelId="{3E0FF852-0199-47B7-ABA6-B972380D6F62}">
      <dsp:nvSpPr>
        <dsp:cNvPr id="0" name=""/>
        <dsp:cNvSpPr/>
      </dsp:nvSpPr>
      <dsp:spPr>
        <a:xfrm>
          <a:off x="1923590" y="796406"/>
          <a:ext cx="1218916" cy="1218916"/>
        </a:xfrm>
        <a:prstGeom prst="ellipse">
          <a:avLst/>
        </a:prstGeom>
        <a:blipFill rotWithShape="0">
          <a:blip xmlns:r="http://schemas.openxmlformats.org/officeDocument/2006/relationships" r:embed="rId13">
            <a:extLst>
              <a:ext uri="{837473B0-CC2E-450A-ABE3-18F120FF3D39}">
                <a1611:picAttrSrcUrl xmlns:a1611="http://schemas.microsoft.com/office/drawing/2016/11/main" r:id="rId1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2102096" y="974912"/>
        <a:ext cx="861904" cy="861904"/>
      </dsp:txXfrm>
    </dsp:sp>
    <dsp:sp modelId="{8175AE05-B0E2-4708-AEAA-78252C56001A}">
      <dsp:nvSpPr>
        <dsp:cNvPr id="0" name=""/>
        <dsp:cNvSpPr/>
      </dsp:nvSpPr>
      <dsp:spPr>
        <a:xfrm rot="20057143">
          <a:off x="3187173" y="807227"/>
          <a:ext cx="323670" cy="411384"/>
        </a:xfrm>
        <a:prstGeom prst="rightArrow">
          <a:avLst>
            <a:gd name="adj1" fmla="val 60000"/>
            <a:gd name="adj2" fmla="val 50000"/>
          </a:avLst>
        </a:prstGeom>
        <a:solidFill>
          <a:schemeClr val="accent4">
            <a:hueOff val="10395692"/>
            <a:satOff val="-47968"/>
            <a:lumOff val="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3191981" y="910569"/>
        <a:ext cx="226569" cy="246830"/>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2D6AE-1AED-4C24-B1CA-091BD9C3EBEC}" type="datetimeFigureOut">
              <a:rPr lang="en-GB" smtClean="0"/>
              <a:t>21/02/2021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FD9A60-51AB-4538-932C-3631EFF38F13}" type="slidenum">
              <a:rPr lang="en-GB" smtClean="0"/>
              <a:t>‹#›</a:t>
            </a:fld>
            <a:endParaRPr lang="en-GB"/>
          </a:p>
        </p:txBody>
      </p:sp>
    </p:spTree>
    <p:extLst>
      <p:ext uri="{BB962C8B-B14F-4D97-AF65-F5344CB8AC3E}">
        <p14:creationId xmlns:p14="http://schemas.microsoft.com/office/powerpoint/2010/main" val="2505740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PowerPoint is designed to set the scene for your learners and can be edited to suit the needs of your lesson.</a:t>
            </a:r>
          </a:p>
          <a:p>
            <a:endParaRPr lang="en-GB" dirty="0"/>
          </a:p>
          <a:p>
            <a:r>
              <a:rPr lang="en-GB" dirty="0"/>
              <a:t>The 600,000 tonnes figure refers to both avoidable and unavoidable food waste. Avoidable food waste is what this lesson focuses on and included food that could have been eaten. Unavoidable food waste includes things like apple cores, skins and peelings – in other words food that couldn’t have been eaten.</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544A4A-FE17-2B4B-93C0-F9CFA9DD597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51060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9A60-51AB-4538-932C-3631EFF38F1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3975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sng" dirty="0"/>
              <a:t>Starter</a:t>
            </a:r>
          </a:p>
          <a:p>
            <a:endParaRPr lang="en-GB" dirty="0"/>
          </a:p>
          <a:p>
            <a:r>
              <a:rPr lang="en-GB" dirty="0"/>
              <a:t>Depending</a:t>
            </a:r>
            <a:r>
              <a:rPr lang="en-GB" baseline="0" dirty="0"/>
              <a:t> on your council area, you will have different bins and collections. Use this slide as an opportunity to discuss how things are set up at home.</a:t>
            </a:r>
          </a:p>
          <a:p>
            <a:endParaRPr lang="en-GB" baseline="0" dirty="0"/>
          </a:p>
          <a:p>
            <a:r>
              <a:rPr lang="en-GB" baseline="0" dirty="0"/>
              <a:t>Do they have a food waste recycling bin or caddy? Is it wee like the picture or bigger? What colour is it? Do they use it in their homes?</a:t>
            </a:r>
          </a:p>
          <a:p>
            <a:endParaRPr lang="en-GB" baseline="0" dirty="0"/>
          </a:p>
          <a:p>
            <a:r>
              <a:rPr lang="en-GB" baseline="0" dirty="0"/>
              <a:t>Tell learners that if they put food that couldn’t have been eaten in the wee recycling bin it can be used for other things – just in the same way that if they recycle a bottle the plastic can be used again.</a:t>
            </a:r>
          </a:p>
          <a:p>
            <a:r>
              <a:rPr lang="en-GB" i="1" baseline="0" dirty="0"/>
              <a:t>(Further food waste recycling resources are available from Recycle for Scotland </a:t>
            </a:r>
            <a:r>
              <a:rPr lang="en-GB" i="1" u="sng" baseline="0" dirty="0"/>
              <a:t>here:</a:t>
            </a:r>
            <a:r>
              <a:rPr lang="en-GB" i="1" u="none" baseline="0" dirty="0"/>
              <a:t> http://zerowastepartners.org.uk/collections/128/ – the focus of this pack is preventing food waste outright.</a:t>
            </a:r>
            <a:r>
              <a:rPr lang="en-GB" i="1" baseline="0" dirty="0"/>
              <a:t>)</a:t>
            </a:r>
          </a:p>
          <a:p>
            <a:endParaRPr lang="en-GB" baseline="0" dirty="0"/>
          </a:p>
          <a:p>
            <a:r>
              <a:rPr lang="en-GB" baseline="0" dirty="0"/>
              <a:t>But if food goes in the rubbish bin…  </a:t>
            </a:r>
            <a:endParaRPr lang="en-GB" dirty="0"/>
          </a:p>
        </p:txBody>
      </p:sp>
      <p:sp>
        <p:nvSpPr>
          <p:cNvPr id="4" name="Slide Number Placeholder 3"/>
          <p:cNvSpPr>
            <a:spLocks noGrp="1"/>
          </p:cNvSpPr>
          <p:nvPr>
            <p:ph type="sldNum" sz="quarter" idx="10"/>
          </p:nvPr>
        </p:nvSpPr>
        <p:spPr/>
        <p:txBody>
          <a:bodyPr/>
          <a:lstStyle/>
          <a:p>
            <a:fld id="{88FD9A60-51AB-4538-932C-3631EFF38F13}" type="slidenum">
              <a:rPr lang="en-GB" smtClean="0"/>
              <a:t>2</a:t>
            </a:fld>
            <a:endParaRPr lang="en-GB"/>
          </a:p>
        </p:txBody>
      </p:sp>
    </p:spTree>
    <p:extLst>
      <p:ext uri="{BB962C8B-B14F-4D97-AF65-F5344CB8AC3E}">
        <p14:creationId xmlns:p14="http://schemas.microsoft.com/office/powerpoint/2010/main" val="27088120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a:t>
            </a:r>
            <a:r>
              <a:rPr lang="en-GB" baseline="0" dirty="0"/>
              <a:t> this slide to introduce the idea of a landfill site to your learners. Have they ever seen one before? Is there a local example? What things would they expect to see in a landfill site?</a:t>
            </a:r>
          </a:p>
          <a:p>
            <a:endParaRPr lang="en-GB" baseline="0" dirty="0"/>
          </a:p>
          <a:p>
            <a:r>
              <a:rPr lang="en-GB" baseline="0" dirty="0"/>
              <a:t>Tell learners that in landfill, food is trapped and releases nasty gases that smell bad… Tell learners they will be exploring more about the gases throughout the rest of the lesson.</a:t>
            </a:r>
            <a:endParaRPr lang="en-GB" dirty="0"/>
          </a:p>
        </p:txBody>
      </p:sp>
      <p:sp>
        <p:nvSpPr>
          <p:cNvPr id="4" name="Slide Number Placeholder 3"/>
          <p:cNvSpPr>
            <a:spLocks noGrp="1"/>
          </p:cNvSpPr>
          <p:nvPr>
            <p:ph type="sldNum" sz="quarter" idx="10"/>
          </p:nvPr>
        </p:nvSpPr>
        <p:spPr/>
        <p:txBody>
          <a:bodyPr/>
          <a:lstStyle/>
          <a:p>
            <a:fld id="{88FD9A60-51AB-4538-932C-3631EFF38F13}" type="slidenum">
              <a:rPr lang="en-GB" smtClean="0"/>
              <a:t>3</a:t>
            </a:fld>
            <a:endParaRPr lang="en-GB"/>
          </a:p>
        </p:txBody>
      </p:sp>
    </p:spTree>
    <p:extLst>
      <p:ext uri="{BB962C8B-B14F-4D97-AF65-F5344CB8AC3E}">
        <p14:creationId xmlns:p14="http://schemas.microsoft.com/office/powerpoint/2010/main" val="10946835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sng" dirty="0"/>
              <a:t>Lesson 1.</a:t>
            </a:r>
          </a:p>
          <a:p>
            <a:r>
              <a:rPr lang="en-GB" dirty="0"/>
              <a:t>Continue</a:t>
            </a:r>
            <a:r>
              <a:rPr lang="en-GB" baseline="0" dirty="0"/>
              <a:t> on to the </a:t>
            </a:r>
            <a:r>
              <a:rPr lang="en-GB" u="sng" baseline="0" dirty="0"/>
              <a:t>Main</a:t>
            </a:r>
            <a:r>
              <a:rPr lang="en-GB" u="none" baseline="0" dirty="0"/>
              <a:t> activity </a:t>
            </a:r>
            <a:r>
              <a:rPr lang="en-GB" baseline="0" dirty="0"/>
              <a:t>and revisit the following slides as you go.</a:t>
            </a:r>
          </a:p>
          <a:p>
            <a:endParaRPr lang="en-GB" baseline="0" dirty="0"/>
          </a:p>
          <a:p>
            <a:r>
              <a:rPr lang="en-GB" baseline="0" dirty="0"/>
              <a:t>Show this slide after you have watched the YouTube link (The Extraordinary Life and Times of a Strawberry).</a:t>
            </a:r>
          </a:p>
          <a:p>
            <a:endParaRPr lang="en-GB" baseline="0" dirty="0"/>
          </a:p>
          <a:p>
            <a:r>
              <a:rPr lang="en-GB" baseline="0" dirty="0"/>
              <a:t>Do any of the symbols correlate with things they saw in the video?</a:t>
            </a:r>
          </a:p>
          <a:p>
            <a:r>
              <a:rPr lang="en-GB" baseline="0" dirty="0"/>
              <a:t>For instance – the wheel with travel? The hand with the strawberries being picked? Why not show them real life photos or examples that correspond with the symbols?</a:t>
            </a:r>
          </a:p>
          <a:p>
            <a:r>
              <a:rPr lang="en-GB" baseline="0" dirty="0"/>
              <a:t>The symbols are designed to show the different types of ‘effort’ that are required to get food from the farm to our forks.</a:t>
            </a:r>
          </a:p>
          <a:p>
            <a:endParaRPr lang="en-GB" baseline="0" dirty="0"/>
          </a:p>
          <a:p>
            <a:r>
              <a:rPr lang="en-GB" baseline="0" dirty="0"/>
              <a:t>Move on to the ‘Life of strawberry’ worksheet.</a:t>
            </a:r>
          </a:p>
          <a:p>
            <a:endParaRPr lang="en-GB" baseline="0" dirty="0"/>
          </a:p>
          <a:p>
            <a:r>
              <a:rPr lang="en-GB" u="sng" baseline="0" dirty="0"/>
              <a:t>Lesson 2.</a:t>
            </a:r>
          </a:p>
          <a:p>
            <a:r>
              <a:rPr lang="en-GB" u="none" baseline="0" dirty="0"/>
              <a:t>Explore what each symbol means with your learners. You may wish to remind them of answers they gave in lesson 1.</a:t>
            </a:r>
          </a:p>
        </p:txBody>
      </p:sp>
      <p:sp>
        <p:nvSpPr>
          <p:cNvPr id="4" name="Slide Number Placeholder 3"/>
          <p:cNvSpPr>
            <a:spLocks noGrp="1"/>
          </p:cNvSpPr>
          <p:nvPr>
            <p:ph type="sldNum" sz="quarter" idx="10"/>
          </p:nvPr>
        </p:nvSpPr>
        <p:spPr/>
        <p:txBody>
          <a:bodyPr/>
          <a:lstStyle/>
          <a:p>
            <a:fld id="{88FD9A60-51AB-4538-932C-3631EFF38F13}" type="slidenum">
              <a:rPr lang="en-GB" smtClean="0"/>
              <a:t>4</a:t>
            </a:fld>
            <a:endParaRPr lang="en-GB"/>
          </a:p>
        </p:txBody>
      </p:sp>
    </p:spTree>
    <p:extLst>
      <p:ext uri="{BB962C8B-B14F-4D97-AF65-F5344CB8AC3E}">
        <p14:creationId xmlns:p14="http://schemas.microsoft.com/office/powerpoint/2010/main" val="32992430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Show this slide after the ‘Build</a:t>
            </a:r>
            <a:r>
              <a:rPr lang="en-GB" baseline="0" dirty="0"/>
              <a:t> a roll’ worksheet.</a:t>
            </a:r>
            <a:endParaRPr lang="en-GB" dirty="0"/>
          </a:p>
        </p:txBody>
      </p:sp>
      <p:sp>
        <p:nvSpPr>
          <p:cNvPr id="4" name="Slide Number Placeholder 3"/>
          <p:cNvSpPr>
            <a:spLocks noGrp="1"/>
          </p:cNvSpPr>
          <p:nvPr>
            <p:ph type="sldNum" sz="quarter" idx="10"/>
          </p:nvPr>
        </p:nvSpPr>
        <p:spPr/>
        <p:txBody>
          <a:bodyPr/>
          <a:lstStyle/>
          <a:p>
            <a:fld id="{88FD9A60-51AB-4538-932C-3631EFF38F13}" type="slidenum">
              <a:rPr lang="en-GB" smtClean="0"/>
              <a:t>5</a:t>
            </a:fld>
            <a:endParaRPr lang="en-GB"/>
          </a:p>
        </p:txBody>
      </p:sp>
    </p:spTree>
    <p:extLst>
      <p:ext uri="{BB962C8B-B14F-4D97-AF65-F5344CB8AC3E}">
        <p14:creationId xmlns:p14="http://schemas.microsoft.com/office/powerpoint/2010/main" val="24201761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Tell learners that these nasty</a:t>
            </a:r>
            <a:r>
              <a:rPr lang="en-GB" baseline="0" dirty="0"/>
              <a:t> gases can make the planet hotter and harder for us to live on. </a:t>
            </a:r>
          </a:p>
          <a:p>
            <a:endParaRPr lang="en-GB" baseline="0" dirty="0"/>
          </a:p>
          <a:p>
            <a:r>
              <a:rPr lang="en-GB" baseline="0" dirty="0"/>
              <a:t>If your learners have had previous teaching about climate change and other environmental topics it might be worth bringing this into the discussion to enhance their understanding.</a:t>
            </a:r>
          </a:p>
          <a:p>
            <a:endParaRPr lang="en-GB" baseline="0" dirty="0"/>
          </a:p>
          <a:p>
            <a:r>
              <a:rPr lang="en-GB" baseline="0" dirty="0"/>
              <a:t>Emphasise that if wasted food is put in the recycling bin these nasty gases are contained and used for other things but if wasted food is put in the rubbish bin the gases can escape into the atmosphere where they can cause harm.</a:t>
            </a:r>
            <a:endParaRPr lang="en-GB" dirty="0"/>
          </a:p>
        </p:txBody>
      </p:sp>
      <p:sp>
        <p:nvSpPr>
          <p:cNvPr id="4" name="Slide Number Placeholder 3"/>
          <p:cNvSpPr>
            <a:spLocks noGrp="1"/>
          </p:cNvSpPr>
          <p:nvPr>
            <p:ph type="sldNum" sz="quarter" idx="10"/>
          </p:nvPr>
        </p:nvSpPr>
        <p:spPr/>
        <p:txBody>
          <a:bodyPr/>
          <a:lstStyle/>
          <a:p>
            <a:fld id="{88FD9A60-51AB-4538-932C-3631EFF38F13}" type="slidenum">
              <a:rPr lang="en-GB" smtClean="0"/>
              <a:t>6</a:t>
            </a:fld>
            <a:endParaRPr lang="en-GB"/>
          </a:p>
        </p:txBody>
      </p:sp>
    </p:spTree>
    <p:extLst>
      <p:ext uri="{BB962C8B-B14F-4D97-AF65-F5344CB8AC3E}">
        <p14:creationId xmlns:p14="http://schemas.microsoft.com/office/powerpoint/2010/main" val="88908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Show this slide after the ‘Life of a strawberry’ worksheet has been completed.</a:t>
            </a:r>
          </a:p>
        </p:txBody>
      </p:sp>
      <p:sp>
        <p:nvSpPr>
          <p:cNvPr id="4" name="Slide Number Placeholder 3"/>
          <p:cNvSpPr>
            <a:spLocks noGrp="1"/>
          </p:cNvSpPr>
          <p:nvPr>
            <p:ph type="sldNum" sz="quarter" idx="10"/>
          </p:nvPr>
        </p:nvSpPr>
        <p:spPr/>
        <p:txBody>
          <a:bodyPr/>
          <a:lstStyle/>
          <a:p>
            <a:fld id="{88FD9A60-51AB-4538-932C-3631EFF38F13}" type="slidenum">
              <a:rPr lang="en-GB" smtClean="0"/>
              <a:t>7</a:t>
            </a:fld>
            <a:endParaRPr lang="en-GB"/>
          </a:p>
        </p:txBody>
      </p:sp>
    </p:spTree>
    <p:extLst>
      <p:ext uri="{BB962C8B-B14F-4D97-AF65-F5344CB8AC3E}">
        <p14:creationId xmlns:p14="http://schemas.microsoft.com/office/powerpoint/2010/main" val="41513861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Tell learners that these </a:t>
            </a:r>
            <a:r>
              <a:rPr lang="en-GB" baseline="0" dirty="0"/>
              <a:t>gases can be harnessed in facilities such as </a:t>
            </a:r>
            <a:r>
              <a:rPr lang="en-GB" baseline="0" dirty="0" err="1"/>
              <a:t>theo</a:t>
            </a:r>
            <a:r>
              <a:rPr lang="en-GB" baseline="0" dirty="0"/>
              <a:t> ne built by Aberdeen City, improving recycling, reducing landfill and generating energy </a:t>
            </a:r>
          </a:p>
          <a:p>
            <a:endParaRPr lang="en-GB" baseline="0" dirty="0"/>
          </a:p>
          <a:p>
            <a:r>
              <a:rPr lang="en-GB" baseline="0" dirty="0"/>
              <a:t>If your learners have had previous teaching about climate change and other environmental topics it might be worth bringing this into the discussion to enhance their understanding.</a:t>
            </a:r>
          </a:p>
          <a:p>
            <a:endParaRPr lang="en-GB" baseline="0" dirty="0"/>
          </a:p>
          <a:p>
            <a:r>
              <a:rPr lang="en-GB" baseline="0" dirty="0"/>
              <a:t>Emphasise that if wasted food is put in the recycling bin these nasty gases are contained and used for other things but if wasted food is put in the rubbish bin the gases can escape into the atmosphere where they can cause harm.</a:t>
            </a:r>
            <a:endParaRPr lang="en-GB" dirty="0"/>
          </a:p>
        </p:txBody>
      </p:sp>
      <p:sp>
        <p:nvSpPr>
          <p:cNvPr id="4" name="Slide Number Placeholder 3"/>
          <p:cNvSpPr>
            <a:spLocks noGrp="1"/>
          </p:cNvSpPr>
          <p:nvPr>
            <p:ph type="sldNum" sz="quarter" idx="10"/>
          </p:nvPr>
        </p:nvSpPr>
        <p:spPr/>
        <p:txBody>
          <a:bodyPr/>
          <a:lstStyle/>
          <a:p>
            <a:fld id="{88FD9A60-51AB-4538-932C-3631EFF38F13}" type="slidenum">
              <a:rPr lang="en-GB" smtClean="0"/>
              <a:t>8</a:t>
            </a:fld>
            <a:endParaRPr lang="en-GB"/>
          </a:p>
        </p:txBody>
      </p:sp>
    </p:spTree>
    <p:extLst>
      <p:ext uri="{BB962C8B-B14F-4D97-AF65-F5344CB8AC3E}">
        <p14:creationId xmlns:p14="http://schemas.microsoft.com/office/powerpoint/2010/main" val="42862912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is required for lesson</a:t>
            </a:r>
            <a:r>
              <a:rPr lang="en-GB" baseline="0" dirty="0"/>
              <a:t> 2. Food Transformers</a:t>
            </a:r>
            <a:endParaRPr lang="en-GB" dirty="0"/>
          </a:p>
        </p:txBody>
      </p:sp>
      <p:sp>
        <p:nvSpPr>
          <p:cNvPr id="4" name="Slide Number Placeholder 3"/>
          <p:cNvSpPr>
            <a:spLocks noGrp="1"/>
          </p:cNvSpPr>
          <p:nvPr>
            <p:ph type="sldNum" sz="quarter" idx="10"/>
          </p:nvPr>
        </p:nvSpPr>
        <p:spPr/>
        <p:txBody>
          <a:bodyPr/>
          <a:lstStyle/>
          <a:p>
            <a:fld id="{88FD9A60-51AB-4538-932C-3631EFF38F13}" type="slidenum">
              <a:rPr lang="en-GB" smtClean="0"/>
              <a:t>9</a:t>
            </a:fld>
            <a:endParaRPr lang="en-GB"/>
          </a:p>
        </p:txBody>
      </p:sp>
    </p:spTree>
    <p:extLst>
      <p:ext uri="{BB962C8B-B14F-4D97-AF65-F5344CB8AC3E}">
        <p14:creationId xmlns:p14="http://schemas.microsoft.com/office/powerpoint/2010/main" val="21443377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3374626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125220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6355989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022853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4999619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9037270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293F0CE-DECC-E24F-A14B-8D14B0F387AC}" type="datetimeFigureOut">
              <a:rPr lang="en-US" smtClean="0"/>
              <a:t>2/21/2021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582143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293F0CE-DECC-E24F-A14B-8D14B0F387AC}" type="datetimeFigureOut">
              <a:rPr lang="en-US" smtClean="0"/>
              <a:t>2/21/2021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46829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93F0CE-DECC-E24F-A14B-8D14B0F387AC}" type="datetimeFigureOut">
              <a:rPr lang="en-US" smtClean="0"/>
              <a:t>2/21/2021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3083768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011341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851883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93F0CE-DECC-E24F-A14B-8D14B0F387AC}" type="datetimeFigureOut">
              <a:rPr lang="en-US" smtClean="0"/>
              <a:t>2/21/2021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04ED4D-5826-0042-80E2-53EDDB01B7C2}" type="slidenum">
              <a:rPr lang="en-US" smtClean="0"/>
              <a:t>‹#›</a:t>
            </a:fld>
            <a:endParaRPr lang="en-US"/>
          </a:p>
        </p:txBody>
      </p:sp>
    </p:spTree>
    <p:extLst>
      <p:ext uri="{BB962C8B-B14F-4D97-AF65-F5344CB8AC3E}">
        <p14:creationId xmlns:p14="http://schemas.microsoft.com/office/powerpoint/2010/main" val="20008796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gif"/><Relationship Id="rId7"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8.png"/><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diagramLayout" Target="../diagrams/layout1.xml"/><Relationship Id="rId7" Type="http://schemas.openxmlformats.org/officeDocument/2006/relationships/image" Target="../media/image26.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8.jpg"/><Relationship Id="rId4" Type="http://schemas.openxmlformats.org/officeDocument/2006/relationships/image" Target="../media/image7.gif"/></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4.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5.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7.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5.JPG"/><Relationship Id="rId4" Type="http://schemas.openxmlformats.org/officeDocument/2006/relationships/image" Target="../media/image1.gif"/></Relationships>
</file>

<file path=ppt/slides/_rels/slide9.xml.rels><?xml version="1.0" encoding="UTF-8" standalone="yes"?>
<Relationships xmlns="http://schemas.openxmlformats.org/package/2006/relationships"><Relationship Id="rId3" Type="http://schemas.openxmlformats.org/officeDocument/2006/relationships/hyperlink" Target="http://www.endfoodwaste.org/ugly-fruit---veg.html"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gif"/><Relationship Id="rId4" Type="http://schemas.openxmlformats.org/officeDocument/2006/relationships/image" Target="../media/image16.gi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5564" y="5609317"/>
            <a:ext cx="1090308" cy="1090308"/>
          </a:xfrm>
          <a:prstGeom prst="rect">
            <a:avLst/>
          </a:prstGeom>
        </p:spPr>
      </p:pic>
      <p:pic>
        <p:nvPicPr>
          <p:cNvPr id="6" name="Picture 5">
            <a:extLst>
              <a:ext uri="{FF2B5EF4-FFF2-40B4-BE49-F238E27FC236}">
                <a16:creationId xmlns:a16="http://schemas.microsoft.com/office/drawing/2014/main" id="{AD65439C-ADF3-49BE-8623-9619F0706DB2}"/>
              </a:ext>
            </a:extLst>
          </p:cNvPr>
          <p:cNvPicPr>
            <a:picLocks noChangeAspect="1"/>
          </p:cNvPicPr>
          <p:nvPr/>
        </p:nvPicPr>
        <p:blipFill>
          <a:blip r:embed="rId4"/>
          <a:stretch>
            <a:fillRect/>
          </a:stretch>
        </p:blipFill>
        <p:spPr>
          <a:xfrm>
            <a:off x="6620255" y="351536"/>
            <a:ext cx="2295615" cy="2013765"/>
          </a:xfrm>
          <a:prstGeom prst="rect">
            <a:avLst/>
          </a:prstGeom>
        </p:spPr>
      </p:pic>
      <p:sp>
        <p:nvSpPr>
          <p:cNvPr id="2" name="TextBox 1">
            <a:extLst>
              <a:ext uri="{FF2B5EF4-FFF2-40B4-BE49-F238E27FC236}">
                <a16:creationId xmlns:a16="http://schemas.microsoft.com/office/drawing/2014/main" id="{1F48D82C-1E63-420F-B2F5-7A8193C2B7D8}"/>
              </a:ext>
            </a:extLst>
          </p:cNvPr>
          <p:cNvSpPr txBox="1"/>
          <p:nvPr/>
        </p:nvSpPr>
        <p:spPr>
          <a:xfrm>
            <a:off x="707136" y="1211139"/>
            <a:ext cx="5803392" cy="4247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This Learning Material is provided on behalf of Aberdeen City Council as part of the Community Benefits programme for the ACC Anaerobic Digestion project.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It is free to download and free to use for educational purposes.   Some material and images are copyright.  Y</a:t>
            </a: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ou</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can personalise the presentation and make it even more relevant for your audience.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Sponsors and associates proud to be part of this project: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Thoeni</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Industriebetriebe</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GmbH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Zero Waste Scotland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Target Renewables Ltd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ADFE306D-242D-4F90-A7E8-8FA309B6045E}"/>
              </a:ext>
            </a:extLst>
          </p:cNvPr>
          <p:cNvPicPr>
            <a:picLocks noChangeAspect="1"/>
          </p:cNvPicPr>
          <p:nvPr/>
        </p:nvPicPr>
        <p:blipFill>
          <a:blip r:embed="rId5"/>
          <a:stretch>
            <a:fillRect/>
          </a:stretch>
        </p:blipFill>
        <p:spPr>
          <a:xfrm>
            <a:off x="386624" y="5522975"/>
            <a:ext cx="1176649" cy="1176649"/>
          </a:xfrm>
          <a:prstGeom prst="rect">
            <a:avLst/>
          </a:prstGeom>
        </p:spPr>
      </p:pic>
      <p:pic>
        <p:nvPicPr>
          <p:cNvPr id="10" name="Picture 9">
            <a:extLst>
              <a:ext uri="{FF2B5EF4-FFF2-40B4-BE49-F238E27FC236}">
                <a16:creationId xmlns:a16="http://schemas.microsoft.com/office/drawing/2014/main" id="{434E7B1C-323F-4BE4-9D6F-0623AD6D5F83}"/>
              </a:ext>
            </a:extLst>
          </p:cNvPr>
          <p:cNvPicPr>
            <a:picLocks noChangeAspect="1"/>
          </p:cNvPicPr>
          <p:nvPr/>
        </p:nvPicPr>
        <p:blipFill>
          <a:blip r:embed="rId6"/>
          <a:stretch>
            <a:fillRect/>
          </a:stretch>
        </p:blipFill>
        <p:spPr>
          <a:xfrm>
            <a:off x="1976575" y="5937840"/>
            <a:ext cx="2837551" cy="420165"/>
          </a:xfrm>
          <a:prstGeom prst="rect">
            <a:avLst/>
          </a:prstGeom>
        </p:spPr>
      </p:pic>
      <p:pic>
        <p:nvPicPr>
          <p:cNvPr id="12" name="Picture 11">
            <a:extLst>
              <a:ext uri="{FF2B5EF4-FFF2-40B4-BE49-F238E27FC236}">
                <a16:creationId xmlns:a16="http://schemas.microsoft.com/office/drawing/2014/main" id="{5F2D4E98-908B-43A7-9B9E-32FF1D4C890A}"/>
              </a:ext>
            </a:extLst>
          </p:cNvPr>
          <p:cNvPicPr>
            <a:picLocks noChangeAspect="1"/>
          </p:cNvPicPr>
          <p:nvPr/>
        </p:nvPicPr>
        <p:blipFill>
          <a:blip r:embed="rId7"/>
          <a:stretch>
            <a:fillRect/>
          </a:stretch>
        </p:blipFill>
        <p:spPr>
          <a:xfrm>
            <a:off x="5474452" y="5901264"/>
            <a:ext cx="2072152" cy="605200"/>
          </a:xfrm>
          <a:prstGeom prst="rect">
            <a:avLst/>
          </a:prstGeom>
        </p:spPr>
      </p:pic>
      <p:pic>
        <p:nvPicPr>
          <p:cNvPr id="9" name="Picture 8">
            <a:extLst>
              <a:ext uri="{FF2B5EF4-FFF2-40B4-BE49-F238E27FC236}">
                <a16:creationId xmlns:a16="http://schemas.microsoft.com/office/drawing/2014/main" id="{C6BCA223-88CE-42FE-9175-3C24D9DE71FE}"/>
              </a:ext>
            </a:extLst>
          </p:cNvPr>
          <p:cNvPicPr>
            <a:picLocks noChangeAspect="1"/>
          </p:cNvPicPr>
          <p:nvPr/>
        </p:nvPicPr>
        <p:blipFill>
          <a:blip r:embed="rId8"/>
          <a:stretch>
            <a:fillRect/>
          </a:stretch>
        </p:blipFill>
        <p:spPr>
          <a:xfrm>
            <a:off x="6620255" y="2566448"/>
            <a:ext cx="2295615" cy="1530093"/>
          </a:xfrm>
          <a:prstGeom prst="rect">
            <a:avLst/>
          </a:prstGeom>
        </p:spPr>
      </p:pic>
    </p:spTree>
    <p:extLst>
      <p:ext uri="{BB962C8B-B14F-4D97-AF65-F5344CB8AC3E}">
        <p14:creationId xmlns:p14="http://schemas.microsoft.com/office/powerpoint/2010/main" val="37230405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94B5B">
            <a:alpha val="10196"/>
          </a:srgb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pic>
        <p:nvPicPr>
          <p:cNvPr id="6" name="Picture 5">
            <a:extLst>
              <a:ext uri="{FF2B5EF4-FFF2-40B4-BE49-F238E27FC236}">
                <a16:creationId xmlns:a16="http://schemas.microsoft.com/office/drawing/2014/main" id="{1BD56BEE-B347-4528-B5F2-FF051816C627}"/>
              </a:ext>
            </a:extLst>
          </p:cNvPr>
          <p:cNvPicPr>
            <a:picLocks noChangeAspect="1"/>
          </p:cNvPicPr>
          <p:nvPr/>
        </p:nvPicPr>
        <p:blipFill>
          <a:blip r:embed="rId4"/>
          <a:stretch>
            <a:fillRect/>
          </a:stretch>
        </p:blipFill>
        <p:spPr>
          <a:xfrm>
            <a:off x="2637829" y="2639172"/>
            <a:ext cx="3940979" cy="2542700"/>
          </a:xfrm>
          <a:prstGeom prst="rect">
            <a:avLst/>
          </a:prstGeom>
          <a:ln>
            <a:solidFill>
              <a:schemeClr val="accent6">
                <a:lumMod val="75000"/>
              </a:schemeClr>
            </a:solidFill>
          </a:ln>
        </p:spPr>
      </p:pic>
      <p:sp>
        <p:nvSpPr>
          <p:cNvPr id="7" name="TextBox 6">
            <a:extLst>
              <a:ext uri="{FF2B5EF4-FFF2-40B4-BE49-F238E27FC236}">
                <a16:creationId xmlns:a16="http://schemas.microsoft.com/office/drawing/2014/main" id="{696988FC-256D-4EB3-AFEC-54DFD6AD3960}"/>
              </a:ext>
            </a:extLst>
          </p:cNvPr>
          <p:cNvSpPr txBox="1"/>
          <p:nvPr/>
        </p:nvSpPr>
        <p:spPr>
          <a:xfrm>
            <a:off x="511494" y="5364480"/>
            <a:ext cx="7905690"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The Aberdeen City Anaerobic Digesters take your food waste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 and turn it into valuable energy and fertilizer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to grow more food and power our city</a:t>
            </a:r>
          </a:p>
        </p:txBody>
      </p:sp>
      <p:pic>
        <p:nvPicPr>
          <p:cNvPr id="8" name="Picture 7">
            <a:extLst>
              <a:ext uri="{FF2B5EF4-FFF2-40B4-BE49-F238E27FC236}">
                <a16:creationId xmlns:a16="http://schemas.microsoft.com/office/drawing/2014/main" id="{6279AE71-241F-4AAA-A300-131C96A24C69}"/>
              </a:ext>
            </a:extLst>
          </p:cNvPr>
          <p:cNvPicPr>
            <a:picLocks noChangeAspect="1"/>
          </p:cNvPicPr>
          <p:nvPr/>
        </p:nvPicPr>
        <p:blipFill>
          <a:blip r:embed="rId5"/>
          <a:stretch>
            <a:fillRect/>
          </a:stretch>
        </p:blipFill>
        <p:spPr>
          <a:xfrm>
            <a:off x="7948863" y="579029"/>
            <a:ext cx="864308" cy="757582"/>
          </a:xfrm>
          <a:prstGeom prst="rect">
            <a:avLst/>
          </a:prstGeom>
        </p:spPr>
      </p:pic>
      <p:sp>
        <p:nvSpPr>
          <p:cNvPr id="3" name="Arrow: Right 2">
            <a:extLst>
              <a:ext uri="{FF2B5EF4-FFF2-40B4-BE49-F238E27FC236}">
                <a16:creationId xmlns:a16="http://schemas.microsoft.com/office/drawing/2014/main" id="{F23FF01E-F80C-43F5-8F5D-7B90D33AFAD1}"/>
              </a:ext>
            </a:extLst>
          </p:cNvPr>
          <p:cNvSpPr/>
          <p:nvPr/>
        </p:nvSpPr>
        <p:spPr>
          <a:xfrm rot="7903307">
            <a:off x="6539421" y="4049831"/>
            <a:ext cx="1069717"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Arrow: Right 9">
            <a:extLst>
              <a:ext uri="{FF2B5EF4-FFF2-40B4-BE49-F238E27FC236}">
                <a16:creationId xmlns:a16="http://schemas.microsoft.com/office/drawing/2014/main" id="{A60ED836-B5A8-4343-B8F3-031324C6E341}"/>
              </a:ext>
            </a:extLst>
          </p:cNvPr>
          <p:cNvSpPr/>
          <p:nvPr/>
        </p:nvSpPr>
        <p:spPr>
          <a:xfrm rot="3437208">
            <a:off x="6407144" y="1706914"/>
            <a:ext cx="1237524"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Right 10">
            <a:extLst>
              <a:ext uri="{FF2B5EF4-FFF2-40B4-BE49-F238E27FC236}">
                <a16:creationId xmlns:a16="http://schemas.microsoft.com/office/drawing/2014/main" id="{D9467126-A84C-4413-801F-54DC16338E62}"/>
              </a:ext>
            </a:extLst>
          </p:cNvPr>
          <p:cNvSpPr/>
          <p:nvPr/>
        </p:nvSpPr>
        <p:spPr>
          <a:xfrm>
            <a:off x="4957327" y="1258854"/>
            <a:ext cx="1195888"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row: Right 11">
            <a:extLst>
              <a:ext uri="{FF2B5EF4-FFF2-40B4-BE49-F238E27FC236}">
                <a16:creationId xmlns:a16="http://schemas.microsoft.com/office/drawing/2014/main" id="{9EF95D14-60A3-4A72-B1EF-C789DCABA3A8}"/>
              </a:ext>
            </a:extLst>
          </p:cNvPr>
          <p:cNvSpPr/>
          <p:nvPr/>
        </p:nvSpPr>
        <p:spPr>
          <a:xfrm>
            <a:off x="3133642" y="1250014"/>
            <a:ext cx="1195888"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Arrow: Right 12">
            <a:extLst>
              <a:ext uri="{FF2B5EF4-FFF2-40B4-BE49-F238E27FC236}">
                <a16:creationId xmlns:a16="http://schemas.microsoft.com/office/drawing/2014/main" id="{E31E0319-3378-462C-8FFE-1C68C8752594}"/>
              </a:ext>
            </a:extLst>
          </p:cNvPr>
          <p:cNvSpPr/>
          <p:nvPr/>
        </p:nvSpPr>
        <p:spPr>
          <a:xfrm rot="12036026">
            <a:off x="1287116" y="4242497"/>
            <a:ext cx="1244400"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Arrow: Right 13">
            <a:extLst>
              <a:ext uri="{FF2B5EF4-FFF2-40B4-BE49-F238E27FC236}">
                <a16:creationId xmlns:a16="http://schemas.microsoft.com/office/drawing/2014/main" id="{CEC90C34-6EC5-4DB1-B69A-37261DE66B47}"/>
              </a:ext>
            </a:extLst>
          </p:cNvPr>
          <p:cNvSpPr/>
          <p:nvPr/>
        </p:nvSpPr>
        <p:spPr>
          <a:xfrm rot="16200000">
            <a:off x="856427" y="2906888"/>
            <a:ext cx="1010679"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Arrow: Right 14">
            <a:extLst>
              <a:ext uri="{FF2B5EF4-FFF2-40B4-BE49-F238E27FC236}">
                <a16:creationId xmlns:a16="http://schemas.microsoft.com/office/drawing/2014/main" id="{44EA154A-9B71-40AA-9EEE-2CBEE491A49B}"/>
              </a:ext>
            </a:extLst>
          </p:cNvPr>
          <p:cNvSpPr/>
          <p:nvPr/>
        </p:nvSpPr>
        <p:spPr>
          <a:xfrm rot="18933889">
            <a:off x="1486921" y="1651120"/>
            <a:ext cx="1253647"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Arrow: Right 15">
            <a:extLst>
              <a:ext uri="{FF2B5EF4-FFF2-40B4-BE49-F238E27FC236}">
                <a16:creationId xmlns:a16="http://schemas.microsoft.com/office/drawing/2014/main" id="{691323E0-D450-4B66-BE78-A508AAD1CBD0}"/>
              </a:ext>
            </a:extLst>
          </p:cNvPr>
          <p:cNvSpPr/>
          <p:nvPr/>
        </p:nvSpPr>
        <p:spPr>
          <a:xfrm rot="5400000">
            <a:off x="7096400" y="2845941"/>
            <a:ext cx="1010679"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9818FCD3-9329-4D7D-B623-71F5F471A46C}"/>
              </a:ext>
            </a:extLst>
          </p:cNvPr>
          <p:cNvPicPr>
            <a:picLocks noChangeAspect="1"/>
          </p:cNvPicPr>
          <p:nvPr/>
        </p:nvPicPr>
        <p:blipFill>
          <a:blip r:embed="rId6"/>
          <a:stretch>
            <a:fillRect/>
          </a:stretch>
        </p:blipFill>
        <p:spPr>
          <a:xfrm>
            <a:off x="4911150" y="4677289"/>
            <a:ext cx="1503958" cy="222696"/>
          </a:xfrm>
          <a:prstGeom prst="rect">
            <a:avLst/>
          </a:prstGeom>
        </p:spPr>
      </p:pic>
    </p:spTree>
    <p:extLst>
      <p:ext uri="{BB962C8B-B14F-4D97-AF65-F5344CB8AC3E}">
        <p14:creationId xmlns:p14="http://schemas.microsoft.com/office/powerpoint/2010/main" val="25877948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CE4E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C9458-9DFC-4804-889A-F07EB28505E2}"/>
              </a:ext>
            </a:extLst>
          </p:cNvPr>
          <p:cNvSpPr>
            <a:spLocks noGrp="1"/>
          </p:cNvSpPr>
          <p:nvPr>
            <p:ph type="title"/>
          </p:nvPr>
        </p:nvSpPr>
        <p:spPr>
          <a:xfrm>
            <a:off x="226279" y="136325"/>
            <a:ext cx="7886700" cy="1325563"/>
          </a:xfrm>
        </p:spPr>
        <p:txBody>
          <a:bodyPr>
            <a:normAutofit/>
          </a:bodyPr>
          <a:lstStyle/>
          <a:p>
            <a:r>
              <a:rPr lang="en-GB" sz="3600" b="1" dirty="0"/>
              <a:t>The Aberdeen digesters are at the heart of recycling food waste</a:t>
            </a:r>
          </a:p>
        </p:txBody>
      </p:sp>
      <p:graphicFrame>
        <p:nvGraphicFramePr>
          <p:cNvPr id="4" name="Content Placeholder 3">
            <a:extLst>
              <a:ext uri="{FF2B5EF4-FFF2-40B4-BE49-F238E27FC236}">
                <a16:creationId xmlns:a16="http://schemas.microsoft.com/office/drawing/2014/main" id="{16CAE9D7-9D79-4124-8AB7-538A698D6977}"/>
              </a:ext>
            </a:extLst>
          </p:cNvPr>
          <p:cNvGraphicFramePr>
            <a:graphicFrameLocks noGrp="1"/>
          </p:cNvGraphicFramePr>
          <p:nvPr>
            <p:ph idx="1"/>
          </p:nvPr>
        </p:nvGraphicFramePr>
        <p:xfrm>
          <a:off x="628650" y="944880"/>
          <a:ext cx="8362950" cy="52320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a:extLst>
              <a:ext uri="{FF2B5EF4-FFF2-40B4-BE49-F238E27FC236}">
                <a16:creationId xmlns:a16="http://schemas.microsoft.com/office/drawing/2014/main" id="{FC3307E0-E21B-4E3A-BF1C-7700E31FDE61}"/>
              </a:ext>
            </a:extLst>
          </p:cNvPr>
          <p:cNvPicPr>
            <a:picLocks noChangeAspect="1"/>
          </p:cNvPicPr>
          <p:nvPr/>
        </p:nvPicPr>
        <p:blipFill>
          <a:blip r:embed="rId7"/>
          <a:stretch>
            <a:fillRect/>
          </a:stretch>
        </p:blipFill>
        <p:spPr>
          <a:xfrm>
            <a:off x="3503325" y="2941320"/>
            <a:ext cx="2519385" cy="1633837"/>
          </a:xfrm>
          <a:prstGeom prst="rect">
            <a:avLst/>
          </a:prstGeom>
          <a:solidFill>
            <a:schemeClr val="accent6">
              <a:lumMod val="75000"/>
            </a:schemeClr>
          </a:solidFill>
        </p:spPr>
      </p:pic>
      <p:pic>
        <p:nvPicPr>
          <p:cNvPr id="8" name="Picture 7">
            <a:extLst>
              <a:ext uri="{FF2B5EF4-FFF2-40B4-BE49-F238E27FC236}">
                <a16:creationId xmlns:a16="http://schemas.microsoft.com/office/drawing/2014/main" id="{EF89CA26-F0E5-42BB-A93B-CA1DD982AA39}"/>
              </a:ext>
            </a:extLst>
          </p:cNvPr>
          <p:cNvPicPr>
            <a:picLocks noChangeAspect="1"/>
          </p:cNvPicPr>
          <p:nvPr/>
        </p:nvPicPr>
        <p:blipFill>
          <a:blip r:embed="rId8"/>
          <a:stretch>
            <a:fillRect/>
          </a:stretch>
        </p:blipFill>
        <p:spPr>
          <a:xfrm>
            <a:off x="8052014" y="1342233"/>
            <a:ext cx="865707" cy="755970"/>
          </a:xfrm>
          <a:prstGeom prst="rect">
            <a:avLst/>
          </a:prstGeom>
        </p:spPr>
      </p:pic>
      <p:pic>
        <p:nvPicPr>
          <p:cNvPr id="10" name="Picture 9">
            <a:extLst>
              <a:ext uri="{FF2B5EF4-FFF2-40B4-BE49-F238E27FC236}">
                <a16:creationId xmlns:a16="http://schemas.microsoft.com/office/drawing/2014/main" id="{A155F3C1-3383-45E8-A630-A51D0F5B82FF}"/>
              </a:ext>
            </a:extLst>
          </p:cNvPr>
          <p:cNvPicPr>
            <a:picLocks noChangeAspect="1"/>
          </p:cNvPicPr>
          <p:nvPr/>
        </p:nvPicPr>
        <p:blipFill>
          <a:blip r:embed="rId9"/>
          <a:stretch>
            <a:fillRect/>
          </a:stretch>
        </p:blipFill>
        <p:spPr>
          <a:xfrm>
            <a:off x="8052014" y="5716675"/>
            <a:ext cx="926672" cy="920576"/>
          </a:xfrm>
          <a:prstGeom prst="rect">
            <a:avLst/>
          </a:prstGeom>
        </p:spPr>
      </p:pic>
      <p:sp>
        <p:nvSpPr>
          <p:cNvPr id="11" name="TextBox 10">
            <a:extLst>
              <a:ext uri="{FF2B5EF4-FFF2-40B4-BE49-F238E27FC236}">
                <a16:creationId xmlns:a16="http://schemas.microsoft.com/office/drawing/2014/main" id="{EA06F103-D44F-493C-9A5B-08161C79E3BC}"/>
              </a:ext>
            </a:extLst>
          </p:cNvPr>
          <p:cNvSpPr txBox="1"/>
          <p:nvPr/>
        </p:nvSpPr>
        <p:spPr>
          <a:xfrm>
            <a:off x="454879" y="3429000"/>
            <a:ext cx="1447800"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Waste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Energy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Farm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Home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Crop</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Food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Factory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Waste</a:t>
            </a:r>
          </a:p>
        </p:txBody>
      </p:sp>
      <p:cxnSp>
        <p:nvCxnSpPr>
          <p:cNvPr id="13" name="Connector: Elbow 12">
            <a:extLst>
              <a:ext uri="{FF2B5EF4-FFF2-40B4-BE49-F238E27FC236}">
                <a16:creationId xmlns:a16="http://schemas.microsoft.com/office/drawing/2014/main" id="{5D071BB6-9B66-4BFD-A0AF-F48691223652}"/>
              </a:ext>
            </a:extLst>
          </p:cNvPr>
          <p:cNvCxnSpPr>
            <a:cxnSpLocks/>
          </p:cNvCxnSpPr>
          <p:nvPr/>
        </p:nvCxnSpPr>
        <p:spPr>
          <a:xfrm rot="5400000" flipH="1" flipV="1">
            <a:off x="-444073" y="4280326"/>
            <a:ext cx="2196466" cy="398564"/>
          </a:xfrm>
          <a:prstGeom prst="bentConnector3">
            <a:avLst>
              <a:gd name="adj1" fmla="val 117433"/>
            </a:avLst>
          </a:prstGeom>
          <a:ln w="25400">
            <a:solidFill>
              <a:schemeClr val="accent6">
                <a:lumMod val="75000"/>
              </a:schemeClr>
            </a:solidFill>
            <a:tailEnd type="triangle"/>
          </a:ln>
        </p:spPr>
        <p:style>
          <a:lnRef idx="1">
            <a:schemeClr val="accent6"/>
          </a:lnRef>
          <a:fillRef idx="0">
            <a:schemeClr val="accent6"/>
          </a:fillRef>
          <a:effectRef idx="0">
            <a:schemeClr val="accent6"/>
          </a:effectRef>
          <a:fontRef idx="minor">
            <a:schemeClr val="tx1"/>
          </a:fontRef>
        </p:style>
      </p:cxnSp>
      <p:cxnSp>
        <p:nvCxnSpPr>
          <p:cNvPr id="18" name="Connector: Elbow 17">
            <a:extLst>
              <a:ext uri="{FF2B5EF4-FFF2-40B4-BE49-F238E27FC236}">
                <a16:creationId xmlns:a16="http://schemas.microsoft.com/office/drawing/2014/main" id="{EDAAEAA9-3F2E-4A20-B4C7-A7FEB33B7178}"/>
              </a:ext>
            </a:extLst>
          </p:cNvPr>
          <p:cNvCxnSpPr>
            <a:cxnSpLocks/>
          </p:cNvCxnSpPr>
          <p:nvPr/>
        </p:nvCxnSpPr>
        <p:spPr>
          <a:xfrm rot="16200000" flipV="1">
            <a:off x="334474" y="5250452"/>
            <a:ext cx="639364" cy="398559"/>
          </a:xfrm>
          <a:prstGeom prst="bentConnector3">
            <a:avLst>
              <a:gd name="adj1" fmla="val -51304"/>
            </a:avLst>
          </a:prstGeom>
          <a:ln w="254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3272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sp>
        <p:nvSpPr>
          <p:cNvPr id="5" name="Rounded Rectangular Callout 4"/>
          <p:cNvSpPr>
            <a:spLocks noChangeAspect="1"/>
          </p:cNvSpPr>
          <p:nvPr/>
        </p:nvSpPr>
        <p:spPr>
          <a:xfrm>
            <a:off x="371844" y="528158"/>
            <a:ext cx="432000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Where does food go when </a:t>
            </a:r>
            <a:r>
              <a:rPr lang="en-US" dirty="0">
                <a:solidFill>
                  <a:schemeClr val="bg1"/>
                </a:solidFill>
                <a:latin typeface="Arial" charset="0"/>
                <a:ea typeface="Arial" charset="0"/>
                <a:cs typeface="Arial" charset="0"/>
              </a:rPr>
              <a:t>you throw it in the rubbish bin?</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844" y="2214198"/>
            <a:ext cx="6223183" cy="4319715"/>
          </a:xfrm>
          <a:prstGeom prst="rect">
            <a:avLst/>
          </a:prstGeom>
        </p:spPr>
      </p:pic>
      <p:sp>
        <p:nvSpPr>
          <p:cNvPr id="6" name="Rounded Rectangular Callout 4"/>
          <p:cNvSpPr>
            <a:spLocks noChangeAspect="1"/>
          </p:cNvSpPr>
          <p:nvPr/>
        </p:nvSpPr>
        <p:spPr>
          <a:xfrm flipH="1">
            <a:off x="4861168" y="3223524"/>
            <a:ext cx="3744295"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What about in </a:t>
            </a:r>
            <a:r>
              <a:rPr lang="en-US" dirty="0">
                <a:solidFill>
                  <a:schemeClr val="bg1"/>
                </a:solidFill>
                <a:latin typeface="Arial" charset="0"/>
                <a:ea typeface="Arial" charset="0"/>
                <a:cs typeface="Arial" charset="0"/>
              </a:rPr>
              <a:t>the recycling bin?</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08623" y="2356365"/>
            <a:ext cx="2526148" cy="325761"/>
          </a:xfrm>
          <a:prstGeom prst="rect">
            <a:avLst/>
          </a:prstGeom>
        </p:spPr>
      </p:pic>
      <p:pic>
        <p:nvPicPr>
          <p:cNvPr id="8" name="Picture 7">
            <a:extLst>
              <a:ext uri="{FF2B5EF4-FFF2-40B4-BE49-F238E27FC236}">
                <a16:creationId xmlns:a16="http://schemas.microsoft.com/office/drawing/2014/main" id="{3854B850-65F7-46DF-BA80-49957784BE36}"/>
              </a:ext>
            </a:extLst>
          </p:cNvPr>
          <p:cNvPicPr>
            <a:picLocks noChangeAspect="1"/>
          </p:cNvPicPr>
          <p:nvPr/>
        </p:nvPicPr>
        <p:blipFill>
          <a:blip r:embed="rId6"/>
          <a:stretch>
            <a:fillRect/>
          </a:stretch>
        </p:blipFill>
        <p:spPr>
          <a:xfrm>
            <a:off x="6330027" y="475518"/>
            <a:ext cx="1859751" cy="1631416"/>
          </a:xfrm>
          <a:prstGeom prst="rect">
            <a:avLst/>
          </a:prstGeom>
        </p:spPr>
      </p:pic>
    </p:spTree>
    <p:extLst>
      <p:ext uri="{BB962C8B-B14F-4D97-AF65-F5344CB8AC3E}">
        <p14:creationId xmlns:p14="http://schemas.microsoft.com/office/powerpoint/2010/main" val="6132333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94B5B">
            <a:alpha val="10196"/>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2347"/>
            <a:ext cx="9144000" cy="6497277"/>
          </a:xfrm>
          <a:prstGeom prst="rect">
            <a:avLst/>
          </a:prstGeom>
        </p:spPr>
      </p:pic>
      <p:sp>
        <p:nvSpPr>
          <p:cNvPr id="5" name="Rounded Rectangular Callout 4"/>
          <p:cNvSpPr>
            <a:spLocks noChangeAspect="1"/>
          </p:cNvSpPr>
          <p:nvPr/>
        </p:nvSpPr>
        <p:spPr>
          <a:xfrm>
            <a:off x="252000" y="445811"/>
            <a:ext cx="432000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spAutoFit/>
          </a:bodyPr>
          <a:lstStyle/>
          <a:p>
            <a:pPr>
              <a:spcAft>
                <a:spcPts val="25"/>
              </a:spcAft>
            </a:pPr>
            <a:r>
              <a:rPr lang="en-US" b="1" dirty="0">
                <a:solidFill>
                  <a:schemeClr val="bg1"/>
                </a:solidFill>
                <a:latin typeface="Arial" charset="0"/>
                <a:ea typeface="Arial" charset="0"/>
                <a:cs typeface="Arial" charset="0"/>
              </a:rPr>
              <a:t>If you throw food into the rubbish bin </a:t>
            </a:r>
            <a:r>
              <a:rPr lang="en-US" dirty="0">
                <a:solidFill>
                  <a:schemeClr val="bg1"/>
                </a:solidFill>
                <a:latin typeface="Arial" charset="0"/>
                <a:ea typeface="Arial" charset="0"/>
                <a:cs typeface="Arial" charset="0"/>
              </a:rPr>
              <a:t>it goes to landfill…</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spTree>
    <p:extLst>
      <p:ext uri="{BB962C8B-B14F-4D97-AF65-F5344CB8AC3E}">
        <p14:creationId xmlns:p14="http://schemas.microsoft.com/office/powerpoint/2010/main" val="10939524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94B5B">
            <a:alpha val="10196"/>
          </a:srgbClr>
        </a:solidFill>
        <a:effectLst/>
      </p:bgPr>
    </p:bg>
    <p:spTree>
      <p:nvGrpSpPr>
        <p:cNvPr id="1" name=""/>
        <p:cNvGrpSpPr/>
        <p:nvPr/>
      </p:nvGrpSpPr>
      <p:grpSpPr>
        <a:xfrm>
          <a:off x="0" y="0"/>
          <a:ext cx="0" cy="0"/>
          <a:chOff x="0" y="0"/>
          <a:chExt cx="0" cy="0"/>
        </a:xfrm>
      </p:grpSpPr>
      <p:sp>
        <p:nvSpPr>
          <p:cNvPr id="5" name="Rounded Rectangular Callout 4"/>
          <p:cNvSpPr>
            <a:spLocks noChangeAspect="1"/>
          </p:cNvSpPr>
          <p:nvPr/>
        </p:nvSpPr>
        <p:spPr>
          <a:xfrm>
            <a:off x="1455876" y="787496"/>
            <a:ext cx="432000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spAutoFit/>
          </a:bodyPr>
          <a:lstStyle/>
          <a:p>
            <a:pPr>
              <a:spcAft>
                <a:spcPts val="25"/>
              </a:spcAft>
            </a:pPr>
            <a:r>
              <a:rPr lang="en-US" b="1" dirty="0">
                <a:solidFill>
                  <a:schemeClr val="bg1"/>
                </a:solidFill>
                <a:latin typeface="Arial" charset="0"/>
                <a:ea typeface="Arial" charset="0"/>
                <a:cs typeface="Arial" charset="0"/>
              </a:rPr>
              <a:t>A lot of effort goes into getting food </a:t>
            </a:r>
            <a:r>
              <a:rPr lang="en-US" dirty="0">
                <a:solidFill>
                  <a:schemeClr val="bg1"/>
                </a:solidFill>
                <a:latin typeface="Arial" charset="0"/>
                <a:ea typeface="Arial" charset="0"/>
                <a:cs typeface="Arial" charset="0"/>
              </a:rPr>
              <a:t>from the farm to your fork.</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613" y="1152764"/>
            <a:ext cx="7642095" cy="50400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spTree>
    <p:extLst>
      <p:ext uri="{BB962C8B-B14F-4D97-AF65-F5344CB8AC3E}">
        <p14:creationId xmlns:p14="http://schemas.microsoft.com/office/powerpoint/2010/main" val="6132333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94B5B">
            <a:alpha val="10196"/>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4553" y="1922931"/>
            <a:ext cx="4680000" cy="4337179"/>
          </a:xfrm>
          <a:prstGeom prst="rect">
            <a:avLst/>
          </a:prstGeom>
        </p:spPr>
      </p:pic>
      <p:sp>
        <p:nvSpPr>
          <p:cNvPr id="5" name="Rounded Rectangular Callout 4"/>
          <p:cNvSpPr>
            <a:spLocks noChangeAspect="1"/>
          </p:cNvSpPr>
          <p:nvPr/>
        </p:nvSpPr>
        <p:spPr>
          <a:xfrm>
            <a:off x="612913" y="602973"/>
            <a:ext cx="432000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spAutoFit/>
          </a:bodyPr>
          <a:lstStyle/>
          <a:p>
            <a:pPr>
              <a:spcAft>
                <a:spcPts val="25"/>
              </a:spcAft>
            </a:pPr>
            <a:r>
              <a:rPr lang="en-US" b="1" dirty="0">
                <a:solidFill>
                  <a:schemeClr val="bg1"/>
                </a:solidFill>
                <a:latin typeface="Arial" charset="0"/>
                <a:ea typeface="Arial" charset="0"/>
                <a:cs typeface="Arial" charset="0"/>
              </a:rPr>
              <a:t>When you waste food </a:t>
            </a:r>
            <a:r>
              <a:rPr lang="en-US" dirty="0">
                <a:solidFill>
                  <a:schemeClr val="bg1"/>
                </a:solidFill>
                <a:latin typeface="Arial" charset="0"/>
                <a:ea typeface="Arial" charset="0"/>
                <a:cs typeface="Arial" charset="0"/>
              </a:rPr>
              <a:t>you waste all the effort that has gone into making it.</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spTree>
    <p:extLst>
      <p:ext uri="{BB962C8B-B14F-4D97-AF65-F5344CB8AC3E}">
        <p14:creationId xmlns:p14="http://schemas.microsoft.com/office/powerpoint/2010/main" val="330704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94B5B">
            <a:alpha val="10196"/>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9166" b="36"/>
          <a:stretch/>
        </p:blipFill>
        <p:spPr>
          <a:xfrm>
            <a:off x="609989" y="204694"/>
            <a:ext cx="8305881" cy="6494929"/>
          </a:xfrm>
          <a:prstGeom prst="rect">
            <a:avLst/>
          </a:prstGeom>
        </p:spPr>
      </p:pic>
      <p:sp>
        <p:nvSpPr>
          <p:cNvPr id="5" name="Rounded Rectangular Callout 4"/>
          <p:cNvSpPr>
            <a:spLocks noChangeAspect="1"/>
          </p:cNvSpPr>
          <p:nvPr/>
        </p:nvSpPr>
        <p:spPr>
          <a:xfrm>
            <a:off x="1112976" y="382706"/>
            <a:ext cx="4320000"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spAutoFit/>
          </a:bodyPr>
          <a:lstStyle/>
          <a:p>
            <a:pPr>
              <a:spcAft>
                <a:spcPts val="25"/>
              </a:spcAft>
            </a:pPr>
            <a:r>
              <a:rPr lang="en-US" b="1" dirty="0">
                <a:solidFill>
                  <a:schemeClr val="bg1"/>
                </a:solidFill>
                <a:latin typeface="Arial" charset="0"/>
                <a:ea typeface="Arial" charset="0"/>
                <a:cs typeface="Arial" charset="0"/>
              </a:rPr>
              <a:t>When food goes to landfill </a:t>
            </a:r>
            <a:r>
              <a:rPr lang="en-US" dirty="0">
                <a:solidFill>
                  <a:schemeClr val="bg1"/>
                </a:solidFill>
                <a:latin typeface="Arial" charset="0"/>
                <a:ea typeface="Arial" charset="0"/>
                <a:cs typeface="Arial" charset="0"/>
              </a:rPr>
              <a:t>it releases nasty gases which are bad for the planet.</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spTree>
    <p:extLst>
      <p:ext uri="{BB962C8B-B14F-4D97-AF65-F5344CB8AC3E}">
        <p14:creationId xmlns:p14="http://schemas.microsoft.com/office/powerpoint/2010/main" val="5131379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94B5B">
            <a:alpha val="10196"/>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0064" y="0"/>
            <a:ext cx="5702856" cy="685800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spTree>
    <p:extLst>
      <p:ext uri="{BB962C8B-B14F-4D97-AF65-F5344CB8AC3E}">
        <p14:creationId xmlns:p14="http://schemas.microsoft.com/office/powerpoint/2010/main" val="14398092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CE26CCC-20BE-4604-BBEF-5EF1EC7A852A}"/>
              </a:ext>
            </a:extLst>
          </p:cNvPr>
          <p:cNvPicPr>
            <a:picLocks noChangeAspect="1"/>
          </p:cNvPicPr>
          <p:nvPr/>
        </p:nvPicPr>
        <p:blipFill>
          <a:blip r:embed="rId3"/>
          <a:stretch>
            <a:fillRect/>
          </a:stretch>
        </p:blipFill>
        <p:spPr>
          <a:xfrm>
            <a:off x="2857500" y="1714500"/>
            <a:ext cx="3429000" cy="3429000"/>
          </a:xfrm>
          <a:prstGeom prst="rect">
            <a:avLst/>
          </a:prstGeom>
        </p:spPr>
      </p:pic>
      <p:sp>
        <p:nvSpPr>
          <p:cNvPr id="5" name="Rounded Rectangular Callout 4"/>
          <p:cNvSpPr>
            <a:spLocks noChangeAspect="1"/>
          </p:cNvSpPr>
          <p:nvPr/>
        </p:nvSpPr>
        <p:spPr>
          <a:xfrm>
            <a:off x="853896" y="382706"/>
            <a:ext cx="4320000"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spAutoFit/>
          </a:bodyPr>
          <a:lstStyle/>
          <a:p>
            <a:pPr>
              <a:spcAft>
                <a:spcPts val="25"/>
              </a:spcAft>
            </a:pPr>
            <a:r>
              <a:rPr lang="en-US" b="1" dirty="0">
                <a:solidFill>
                  <a:schemeClr val="bg1"/>
                </a:solidFill>
                <a:latin typeface="Arial" charset="0"/>
                <a:ea typeface="Arial" charset="0"/>
                <a:cs typeface="Arial" charset="0"/>
              </a:rPr>
              <a:t>When food goes to a digestion facility </a:t>
            </a:r>
            <a:r>
              <a:rPr lang="en-US" dirty="0">
                <a:solidFill>
                  <a:schemeClr val="bg1"/>
                </a:solidFill>
                <a:latin typeface="Arial" charset="0"/>
                <a:ea typeface="Arial" charset="0"/>
                <a:cs typeface="Arial" charset="0"/>
              </a:rPr>
              <a:t>it captures energy-rich gases instead and helps make a </a:t>
            </a:r>
            <a:r>
              <a:rPr lang="en-US">
                <a:solidFill>
                  <a:schemeClr val="bg1"/>
                </a:solidFill>
                <a:latin typeface="Arial" charset="0"/>
                <a:ea typeface="Arial" charset="0"/>
                <a:cs typeface="Arial" charset="0"/>
              </a:rPr>
              <a:t>happy planet</a:t>
            </a:r>
            <a:r>
              <a:rPr lang="en-US" dirty="0">
                <a:solidFill>
                  <a:schemeClr val="bg1"/>
                </a:solidFill>
                <a:latin typeface="Arial" charset="0"/>
                <a:ea typeface="Arial" charset="0"/>
                <a:cs typeface="Arial" charset="0"/>
              </a:rPr>
              <a:t>.</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pic>
        <p:nvPicPr>
          <p:cNvPr id="10" name="Picture 9">
            <a:extLst>
              <a:ext uri="{FF2B5EF4-FFF2-40B4-BE49-F238E27FC236}">
                <a16:creationId xmlns:a16="http://schemas.microsoft.com/office/drawing/2014/main" id="{9871B124-A353-44C7-A9D0-B5BB92086B9A}"/>
              </a:ext>
            </a:extLst>
          </p:cNvPr>
          <p:cNvPicPr>
            <a:picLocks noChangeAspect="1"/>
          </p:cNvPicPr>
          <p:nvPr/>
        </p:nvPicPr>
        <p:blipFill>
          <a:blip r:embed="rId5"/>
          <a:stretch>
            <a:fillRect/>
          </a:stretch>
        </p:blipFill>
        <p:spPr>
          <a:xfrm>
            <a:off x="228129" y="4016593"/>
            <a:ext cx="3510261" cy="2340174"/>
          </a:xfrm>
          <a:prstGeom prst="rect">
            <a:avLst/>
          </a:prstGeom>
        </p:spPr>
      </p:pic>
      <p:pic>
        <p:nvPicPr>
          <p:cNvPr id="8" name="Picture 7">
            <a:extLst>
              <a:ext uri="{FF2B5EF4-FFF2-40B4-BE49-F238E27FC236}">
                <a16:creationId xmlns:a16="http://schemas.microsoft.com/office/drawing/2014/main" id="{3AD89E1A-FA5D-49E7-B622-2BA0A1C3EACF}"/>
              </a:ext>
            </a:extLst>
          </p:cNvPr>
          <p:cNvPicPr>
            <a:picLocks noChangeAspect="1"/>
          </p:cNvPicPr>
          <p:nvPr/>
        </p:nvPicPr>
        <p:blipFill>
          <a:blip r:embed="rId6"/>
          <a:stretch>
            <a:fillRect/>
          </a:stretch>
        </p:blipFill>
        <p:spPr>
          <a:xfrm>
            <a:off x="5906865" y="351536"/>
            <a:ext cx="3009006" cy="2639568"/>
          </a:xfrm>
          <a:prstGeom prst="rect">
            <a:avLst/>
          </a:prstGeom>
        </p:spPr>
      </p:pic>
    </p:spTree>
    <p:extLst>
      <p:ext uri="{BB962C8B-B14F-4D97-AF65-F5344CB8AC3E}">
        <p14:creationId xmlns:p14="http://schemas.microsoft.com/office/powerpoint/2010/main" val="4173698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94B5B">
            <a:alpha val="10196"/>
          </a:srgbClr>
        </a:solidFill>
        <a:effectLst/>
      </p:bgPr>
    </p:bg>
    <p:spTree>
      <p:nvGrpSpPr>
        <p:cNvPr id="1" name=""/>
        <p:cNvGrpSpPr/>
        <p:nvPr/>
      </p:nvGrpSpPr>
      <p:grpSpPr>
        <a:xfrm>
          <a:off x="0" y="0"/>
          <a:ext cx="0" cy="0"/>
          <a:chOff x="0" y="0"/>
          <a:chExt cx="0" cy="0"/>
        </a:xfrm>
      </p:grpSpPr>
      <p:sp>
        <p:nvSpPr>
          <p:cNvPr id="5" name="Rounded Rectangular Callout 4"/>
          <p:cNvSpPr>
            <a:spLocks noChangeAspect="1"/>
          </p:cNvSpPr>
          <p:nvPr/>
        </p:nvSpPr>
        <p:spPr>
          <a:xfrm>
            <a:off x="612913" y="602973"/>
            <a:ext cx="432000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spAutoFit/>
          </a:bodyPr>
          <a:lstStyle/>
          <a:p>
            <a:pPr>
              <a:spcAft>
                <a:spcPts val="25"/>
              </a:spcAft>
            </a:pPr>
            <a:r>
              <a:rPr lang="en-US" b="1" dirty="0">
                <a:solidFill>
                  <a:schemeClr val="bg1"/>
                </a:solidFill>
                <a:latin typeface="Arial" charset="0"/>
                <a:ea typeface="Arial" charset="0"/>
                <a:cs typeface="Arial" charset="0"/>
              </a:rPr>
              <a:t>Click </a:t>
            </a:r>
            <a:r>
              <a:rPr lang="en-US" b="1" u="sng" dirty="0">
                <a:hlinkClick r:id="rId3"/>
              </a:rPr>
              <a:t>here</a:t>
            </a:r>
            <a:r>
              <a:rPr lang="en-US" dirty="0"/>
              <a:t> </a:t>
            </a:r>
            <a:r>
              <a:rPr lang="en-US" b="1" dirty="0">
                <a:solidFill>
                  <a:schemeClr val="bg1"/>
                </a:solidFill>
                <a:latin typeface="Arial" charset="0"/>
                <a:ea typeface="Arial" charset="0"/>
                <a:cs typeface="Arial" charset="0"/>
              </a:rPr>
              <a:t>to check out these </a:t>
            </a:r>
            <a:r>
              <a:rPr lang="en-US" dirty="0">
                <a:solidFill>
                  <a:schemeClr val="bg1"/>
                </a:solidFill>
                <a:latin typeface="Arial" charset="0"/>
                <a:ea typeface="Arial" charset="0"/>
                <a:cs typeface="Arial" charset="0"/>
              </a:rPr>
              <a:t>'ugly' fruits and vegetables</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0104" y="2628665"/>
            <a:ext cx="7112261" cy="2512327"/>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sp>
        <p:nvSpPr>
          <p:cNvPr id="7" name="Rounded Rectangular Callout 4">
            <a:extLst>
              <a:ext uri="{FF2B5EF4-FFF2-40B4-BE49-F238E27FC236}">
                <a16:creationId xmlns:a16="http://schemas.microsoft.com/office/drawing/2014/main" id="{519FC44D-1EBE-4F8D-AC03-A44A44348193}"/>
              </a:ext>
            </a:extLst>
          </p:cNvPr>
          <p:cNvSpPr>
            <a:spLocks noChangeAspect="1"/>
          </p:cNvSpPr>
          <p:nvPr/>
        </p:nvSpPr>
        <p:spPr>
          <a:xfrm>
            <a:off x="3536136" y="1488449"/>
            <a:ext cx="432000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spAutoFit/>
          </a:bodyPr>
          <a:lstStyle/>
          <a:p>
            <a:pPr>
              <a:spcAft>
                <a:spcPts val="25"/>
              </a:spcAft>
            </a:pPr>
            <a:r>
              <a:rPr lang="en-US" b="1" dirty="0">
                <a:solidFill>
                  <a:schemeClr val="bg1"/>
                </a:solidFill>
                <a:latin typeface="Arial" charset="0"/>
                <a:ea typeface="Arial" charset="0"/>
                <a:cs typeface="Arial" charset="0"/>
              </a:rPr>
              <a:t>If your fruit and veg’ aren’t so fresh, then juice them and send what’s left to create energy, not landfill !</a:t>
            </a: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2868418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ZWS New" id="{707D4779-E66C-3D4A-B48C-A9217FCA63C2}" vid="{1EEEA5A1-A5C9-8D4D-B867-C1E5E3F684E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ZWS</Template>
  <TotalTime>5156</TotalTime>
  <Words>948</Words>
  <Application>Microsoft Office PowerPoint</Application>
  <PresentationFormat>On-screen Show (4:3)</PresentationFormat>
  <Paragraphs>82</Paragraphs>
  <Slides>11</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Aberdeen digesters are at the heart of recycling food waste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robert cook</dc:creator>
  <cp:lastModifiedBy>Robin Szmidt</cp:lastModifiedBy>
  <cp:revision>40</cp:revision>
  <dcterms:created xsi:type="dcterms:W3CDTF">2017-03-24T21:36:39Z</dcterms:created>
  <dcterms:modified xsi:type="dcterms:W3CDTF">2021-02-21T17:47:26Z</dcterms:modified>
</cp:coreProperties>
</file>