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18"/>
  </p:notesMasterIdLst>
  <p:sldIdLst>
    <p:sldId id="281" r:id="rId3"/>
    <p:sldId id="265" r:id="rId4"/>
    <p:sldId id="256" r:id="rId5"/>
    <p:sldId id="266" r:id="rId6"/>
    <p:sldId id="267" r:id="rId7"/>
    <p:sldId id="268" r:id="rId8"/>
    <p:sldId id="269" r:id="rId9"/>
    <p:sldId id="270" r:id="rId10"/>
    <p:sldId id="271" r:id="rId11"/>
    <p:sldId id="272" r:id="rId12"/>
    <p:sldId id="273" r:id="rId13"/>
    <p:sldId id="274" r:id="rId14"/>
    <p:sldId id="275" r:id="rId15"/>
    <p:sldId id="284" r:id="rId16"/>
    <p:sldId id="28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42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00"/>
    <p:restoredTop sz="94595"/>
  </p:normalViewPr>
  <p:slideViewPr>
    <p:cSldViewPr snapToGrid="0" snapToObjects="1">
      <p:cViewPr varScale="1">
        <p:scale>
          <a:sx n="72" d="100"/>
          <a:sy n="72" d="100"/>
        </p:scale>
        <p:origin x="1566" y="72"/>
      </p:cViewPr>
      <p:guideLst>
        <p:guide pos="2177"/>
        <p:guide orient="horz" pos="420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7.jpg"/><Relationship Id="rId3" Type="http://schemas.openxmlformats.org/officeDocument/2006/relationships/image" Target="../media/image22.png"/><Relationship Id="rId7" Type="http://schemas.openxmlformats.org/officeDocument/2006/relationships/image" Target="../media/image24.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1.jpg"/><Relationship Id="rId6" Type="http://schemas.openxmlformats.org/officeDocument/2006/relationships/hyperlink" Target="https://en.wikipedia.org/wiki/Fuel_gas" TargetMode="External"/><Relationship Id="rId11" Type="http://schemas.openxmlformats.org/officeDocument/2006/relationships/image" Target="../media/image26.jpg"/><Relationship Id="rId5" Type="http://schemas.openxmlformats.org/officeDocument/2006/relationships/image" Target="../media/image23.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5.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5.JPG"/><Relationship Id="rId3" Type="http://schemas.openxmlformats.org/officeDocument/2006/relationships/image" Target="../media/image27.jpg"/><Relationship Id="rId7" Type="http://schemas.openxmlformats.org/officeDocument/2006/relationships/image" Target="../media/image26.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1.jpg"/><Relationship Id="rId6" Type="http://schemas.openxmlformats.org/officeDocument/2006/relationships/hyperlink" Target="https://en.wikipedia.org/wiki/File:Factory_1b.svg" TargetMode="External"/><Relationship Id="rId11" Type="http://schemas.openxmlformats.org/officeDocument/2006/relationships/image" Target="../media/image24.jpg"/><Relationship Id="rId5" Type="http://schemas.openxmlformats.org/officeDocument/2006/relationships/image" Target="../media/image22.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3.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969450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85249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12534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963951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125755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1774892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248789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75079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8199779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7639188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98489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pic>
        <p:nvPicPr>
          <p:cNvPr id="8" name="Picture 7">
            <a:extLst>
              <a:ext uri="{FF2B5EF4-FFF2-40B4-BE49-F238E27FC236}">
                <a16:creationId xmlns:a16="http://schemas.microsoft.com/office/drawing/2014/main" id="{40815164-7903-43A1-B1B7-7F54899CEC87}"/>
              </a:ext>
            </a:extLst>
          </p:cNvPr>
          <p:cNvPicPr>
            <a:picLocks noChangeAspect="1"/>
          </p:cNvPicPr>
          <p:nvPr userDrawn="1"/>
        </p:nvPicPr>
        <p:blipFill>
          <a:blip r:embed="rId13"/>
          <a:stretch>
            <a:fillRect/>
          </a:stretch>
        </p:blipFill>
        <p:spPr>
          <a:xfrm>
            <a:off x="628650" y="5524968"/>
            <a:ext cx="1225088" cy="1074675"/>
          </a:xfrm>
          <a:prstGeom prst="rect">
            <a:avLst/>
          </a:prstGeom>
        </p:spPr>
      </p:pic>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164441717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2.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0.png"/><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Layout" Target="../diagrams/layout1.xml"/><Relationship Id="rId7" Type="http://schemas.openxmlformats.org/officeDocument/2006/relationships/image" Target="../media/image28.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1421857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601200"/>
            <a:ext cx="332657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...or </a:t>
            </a:r>
            <a:r>
              <a:rPr lang="en-US" b="1" dirty="0" err="1">
                <a:solidFill>
                  <a:schemeClr val="bg1"/>
                </a:solidFill>
                <a:latin typeface="Arial" charset="0"/>
                <a:ea typeface="Arial" charset="0"/>
                <a:cs typeface="Arial" charset="0"/>
              </a:rPr>
              <a:t>Pudina</a:t>
            </a:r>
            <a:r>
              <a:rPr lang="en-US" b="1" dirty="0">
                <a:solidFill>
                  <a:schemeClr val="bg1"/>
                </a:solidFill>
                <a:latin typeface="Arial" charset="0"/>
                <a:ea typeface="Arial" charset="0"/>
                <a:cs typeface="Arial" charset="0"/>
              </a:rPr>
              <a:t> </a:t>
            </a:r>
            <a:r>
              <a:rPr lang="en-US" b="1" dirty="0" err="1">
                <a:solidFill>
                  <a:schemeClr val="bg1"/>
                </a:solidFill>
                <a:latin typeface="Arial" charset="0"/>
                <a:ea typeface="Arial" charset="0"/>
                <a:cs typeface="Arial" charset="0"/>
              </a:rPr>
              <a:t>tal-Hobz</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a bread pudding… </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1413" y="2095213"/>
            <a:ext cx="4941174" cy="3739267"/>
          </a:xfrm>
          <a:prstGeom prst="rect">
            <a:avLst/>
          </a:prstGeom>
        </p:spPr>
      </p:pic>
      <p:sp>
        <p:nvSpPr>
          <p:cNvPr id="5" name="Rounded Rectangular Callout 4"/>
          <p:cNvSpPr>
            <a:spLocks noChangeAspect="1"/>
          </p:cNvSpPr>
          <p:nvPr/>
        </p:nvSpPr>
        <p:spPr>
          <a:xfrm flipH="1">
            <a:off x="5841211" y="1752339"/>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...using cocoa and raisins </a:t>
            </a:r>
            <a:r>
              <a:rPr lang="en-US" dirty="0">
                <a:solidFill>
                  <a:schemeClr val="bg1"/>
                </a:solidFill>
                <a:latin typeface="Arial" charset="0"/>
                <a:ea typeface="Arial" charset="0"/>
                <a:cs typeface="Arial" charset="0"/>
              </a:rPr>
              <a:t>from Malta.</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72486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683887"/>
            <a:ext cx="3427072"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Leftover </a:t>
            </a:r>
            <a:r>
              <a:rPr lang="en-US" dirty="0">
                <a:solidFill>
                  <a:schemeClr val="bg1"/>
                </a:solidFill>
                <a:latin typeface="Arial" charset="0"/>
                <a:ea typeface="Arial" charset="0"/>
                <a:cs typeface="Arial" charset="0"/>
              </a:rPr>
              <a:t>cooked potatoes…</a:t>
            </a:r>
          </a:p>
          <a:p>
            <a:pPr>
              <a:spcAft>
                <a:spcPts val="25"/>
              </a:spcAft>
            </a:pPr>
            <a:endParaRPr lang="en-US" dirty="0">
              <a:solidFill>
                <a:schemeClr val="bg1"/>
              </a:solidFill>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9746" y="1958128"/>
            <a:ext cx="5584509" cy="3739267"/>
          </a:xfrm>
          <a:prstGeom prst="rect">
            <a:avLst/>
          </a:prstGeom>
        </p:spPr>
      </p:pic>
    </p:spTree>
    <p:extLst>
      <p:ext uri="{BB962C8B-B14F-4D97-AF65-F5344CB8AC3E}">
        <p14:creationId xmlns:p14="http://schemas.microsoft.com/office/powerpoint/2010/main" val="300007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6312" y="2175869"/>
            <a:ext cx="4971376" cy="3577955"/>
          </a:xfrm>
          <a:prstGeom prst="rect">
            <a:avLst/>
          </a:prstGeom>
        </p:spPr>
      </p:pic>
      <p:sp>
        <p:nvSpPr>
          <p:cNvPr id="8"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t>
            </a:r>
            <a:r>
              <a:rPr lang="en-US" dirty="0">
                <a:solidFill>
                  <a:schemeClr val="bg1"/>
                </a:solidFill>
                <a:latin typeface="Arial" charset="0"/>
                <a:ea typeface="Arial" charset="0"/>
                <a:cs typeface="Arial" charset="0"/>
              </a:rPr>
              <a:t>can been reimagined into </a:t>
            </a:r>
            <a:r>
              <a:rPr lang="en-US" b="1" dirty="0">
                <a:solidFill>
                  <a:schemeClr val="bg1"/>
                </a:solidFill>
                <a:latin typeface="Arial" charset="0"/>
                <a:ea typeface="Arial" charset="0"/>
                <a:cs typeface="Arial" charset="0"/>
              </a:rPr>
              <a:t>Bubble &amp; Squeak </a:t>
            </a:r>
            <a:r>
              <a:rPr lang="en-US" dirty="0">
                <a:solidFill>
                  <a:schemeClr val="bg1"/>
                </a:solidFill>
                <a:latin typeface="Arial" charset="0"/>
                <a:ea typeface="Arial" charset="0"/>
                <a:cs typeface="Arial" charset="0"/>
              </a:rPr>
              <a:t>from the UK...</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flipH="1">
            <a:off x="5854961" y="1819224"/>
            <a:ext cx="2739423"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t>
            </a:r>
            <a:r>
              <a:rPr lang="en-US" dirty="0">
                <a:solidFill>
                  <a:schemeClr val="bg1"/>
                </a:solidFill>
                <a:latin typeface="Arial" charset="0"/>
                <a:ea typeface="Arial" charset="0"/>
                <a:cs typeface="Arial" charset="0"/>
              </a:rPr>
              <a:t> Using </a:t>
            </a:r>
            <a:r>
              <a:rPr lang="en-US" b="1" dirty="0">
                <a:solidFill>
                  <a:schemeClr val="bg1"/>
                </a:solidFill>
                <a:latin typeface="Arial" charset="0"/>
                <a:ea typeface="Arial" charset="0"/>
                <a:cs typeface="Arial" charset="0"/>
              </a:rPr>
              <a:t>Sunday roast</a:t>
            </a:r>
            <a:r>
              <a:rPr lang="en-US" dirty="0">
                <a:solidFill>
                  <a:schemeClr val="bg1"/>
                </a:solidFill>
                <a:latin typeface="Arial" charset="0"/>
                <a:ea typeface="Arial" charset="0"/>
                <a:cs typeface="Arial" charset="0"/>
              </a:rPr>
              <a:t> leftovers.</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2922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a:off x="612913" y="601200"/>
            <a:ext cx="378033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...German </a:t>
            </a:r>
            <a:r>
              <a:rPr lang="en-US" b="1" dirty="0" err="1">
                <a:solidFill>
                  <a:schemeClr val="bg1"/>
                </a:solidFill>
                <a:latin typeface="Arial" charset="0"/>
                <a:ea typeface="Arial" charset="0"/>
                <a:cs typeface="Arial" charset="0"/>
              </a:rPr>
              <a:t>Bratkarfoffeln</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or 'pan fried potatoes'...</a:t>
            </a: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312" y="2232512"/>
            <a:ext cx="4971376" cy="3464669"/>
          </a:xfrm>
          <a:prstGeom prst="rect">
            <a:avLst/>
          </a:prstGeom>
        </p:spPr>
      </p:pic>
      <p:sp>
        <p:nvSpPr>
          <p:cNvPr id="6" name="Rounded Rectangular Callout 4"/>
          <p:cNvSpPr>
            <a:spLocks noChangeAspect="1"/>
          </p:cNvSpPr>
          <p:nvPr/>
        </p:nvSpPr>
        <p:spPr>
          <a:xfrm flipH="1">
            <a:off x="5806835" y="1658098"/>
            <a:ext cx="2649646"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...made from </a:t>
            </a:r>
            <a:r>
              <a:rPr lang="en-US" dirty="0">
                <a:solidFill>
                  <a:schemeClr val="bg1"/>
                </a:solidFill>
                <a:latin typeface="Arial" charset="0"/>
                <a:ea typeface="Arial" charset="0"/>
                <a:cs typeface="Arial" charset="0"/>
              </a:rPr>
              <a:t>leftover potatoes, bacon and onion.</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4290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extLst>
              <p:ext uri="{D42A27DB-BD31-4B8C-83A1-F6EECF244321}">
                <p14:modId xmlns:p14="http://schemas.microsoft.com/office/powerpoint/2010/main" val="4138833624"/>
              </p:ext>
            </p:extLst>
          </p:nvPr>
        </p:nvGraphicFramePr>
        <p:xfrm>
          <a:off x="628650" y="971384"/>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9582" y="1958128"/>
            <a:ext cx="5584837" cy="3739267"/>
          </a:xfrm>
          <a:prstGeom prst="rect">
            <a:avLst/>
          </a:prstGeom>
        </p:spPr>
      </p:pic>
      <p:sp>
        <p:nvSpPr>
          <p:cNvPr id="8"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Leftover meat and vegetables </a:t>
            </a:r>
            <a:r>
              <a:rPr lang="en-US" dirty="0">
                <a:solidFill>
                  <a:schemeClr val="bg1"/>
                </a:solidFill>
                <a:latin typeface="Arial" charset="0"/>
                <a:ea typeface="Arial" charset="0"/>
                <a:cs typeface="Arial" charset="0"/>
              </a:rPr>
              <a:t>from an everyday meal...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Tree>
    <p:extLst>
      <p:ext uri="{BB962C8B-B14F-4D97-AF65-F5344CB8AC3E}">
        <p14:creationId xmlns:p14="http://schemas.microsoft.com/office/powerpoint/2010/main" val="189819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740" y="1958128"/>
            <a:ext cx="5128521" cy="373926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3" y="601200"/>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...can be transformed into </a:t>
            </a:r>
            <a:r>
              <a:rPr lang="en-US" dirty="0">
                <a:solidFill>
                  <a:schemeClr val="bg1"/>
                </a:solidFill>
                <a:latin typeface="Arial" charset="0"/>
                <a:ea typeface="Arial" charset="0"/>
                <a:cs typeface="Arial" charset="0"/>
              </a:rPr>
              <a:t>a frittata from Spain…</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405761" y="841409"/>
            <a:ext cx="3023915"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…which is like a potato </a:t>
            </a:r>
            <a:r>
              <a:rPr lang="en-US" dirty="0">
                <a:solidFill>
                  <a:schemeClr val="bg1"/>
                </a:solidFill>
                <a:latin typeface="Arial" charset="0"/>
                <a:ea typeface="Arial" charset="0"/>
                <a:cs typeface="Arial" charset="0"/>
              </a:rPr>
              <a:t>and onion </a:t>
            </a:r>
            <a:r>
              <a:rPr lang="en-US" dirty="0" err="1">
                <a:solidFill>
                  <a:schemeClr val="bg1"/>
                </a:solidFill>
                <a:latin typeface="Arial" charset="0"/>
                <a:ea typeface="Arial" charset="0"/>
                <a:cs typeface="Arial" charset="0"/>
              </a:rPr>
              <a:t>omlette</a:t>
            </a:r>
            <a:r>
              <a:rPr lang="en-US" dirty="0">
                <a:solidFill>
                  <a:schemeClr val="bg1"/>
                </a:solidFill>
                <a:latin typeface="Arial" charset="0"/>
                <a:ea typeface="Arial" charset="0"/>
                <a:cs typeface="Arial" charset="0"/>
              </a:rPr>
              <a:t> often including meat. </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1323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6312" y="2095213"/>
            <a:ext cx="4971376" cy="3739267"/>
          </a:xfrm>
          <a:prstGeom prst="rect">
            <a:avLst/>
          </a:prstGeom>
        </p:spPr>
      </p:pic>
      <p:sp>
        <p:nvSpPr>
          <p:cNvPr id="8" name="Rounded Rectangular Callout 4"/>
          <p:cNvSpPr>
            <a:spLocks noChangeAspect="1"/>
          </p:cNvSpPr>
          <p:nvPr/>
        </p:nvSpPr>
        <p:spPr>
          <a:xfrm>
            <a:off x="612913" y="601200"/>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 or </a:t>
            </a:r>
            <a:r>
              <a:rPr lang="en-US" b="1" dirty="0" err="1">
                <a:solidFill>
                  <a:schemeClr val="bg1"/>
                </a:solidFill>
                <a:latin typeface="Arial" charset="0"/>
                <a:ea typeface="Arial" charset="0"/>
                <a:cs typeface="Arial" charset="0"/>
              </a:rPr>
              <a:t>Pytt</a:t>
            </a:r>
            <a:r>
              <a:rPr lang="en-US" b="1" dirty="0">
                <a:solidFill>
                  <a:schemeClr val="bg1"/>
                </a:solidFill>
                <a:latin typeface="Arial" charset="0"/>
                <a:ea typeface="Arial" charset="0"/>
                <a:cs typeface="Arial" charset="0"/>
              </a:rPr>
              <a:t> </a:t>
            </a:r>
            <a:r>
              <a:rPr lang="en-US" b="1" dirty="0" err="1">
                <a:solidFill>
                  <a:schemeClr val="bg1"/>
                </a:solidFill>
                <a:latin typeface="Arial" charset="0"/>
                <a:ea typeface="Arial" charset="0"/>
                <a:cs typeface="Arial" charset="0"/>
              </a:rPr>
              <a:t>i</a:t>
            </a:r>
            <a:r>
              <a:rPr lang="en-US" b="1" dirty="0">
                <a:solidFill>
                  <a:schemeClr val="bg1"/>
                </a:solidFill>
                <a:latin typeface="Arial" charset="0"/>
                <a:ea typeface="Arial" charset="0"/>
                <a:cs typeface="Arial" charset="0"/>
              </a:rPr>
              <a:t> Panna a traditional Swedish dish </a:t>
            </a:r>
            <a:r>
              <a:rPr lang="en-US" dirty="0">
                <a:solidFill>
                  <a:schemeClr val="bg1"/>
                </a:solidFill>
                <a:latin typeface="Arial" charset="0"/>
                <a:ea typeface="Arial" charset="0"/>
                <a:cs typeface="Arial" charset="0"/>
              </a:rPr>
              <a:t>made from leftover meat and vegetables...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flipH="1">
            <a:off x="5763803" y="1359458"/>
            <a:ext cx="258777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...which are fried and served </a:t>
            </a:r>
            <a:r>
              <a:rPr lang="en-US" dirty="0">
                <a:solidFill>
                  <a:schemeClr val="bg1"/>
                </a:solidFill>
                <a:latin typeface="Arial" charset="0"/>
                <a:ea typeface="Arial" charset="0"/>
                <a:cs typeface="Arial" charset="0"/>
              </a:rPr>
              <a:t>with egg on top.</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5798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a:off x="612913" y="601200"/>
            <a:ext cx="1999658"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Leftover </a:t>
            </a:r>
            <a:r>
              <a:rPr lang="en-US" dirty="0">
                <a:solidFill>
                  <a:schemeClr val="bg1"/>
                </a:solidFill>
                <a:latin typeface="Arial" charset="0"/>
                <a:ea typeface="Arial" charset="0"/>
                <a:cs typeface="Arial" charset="0"/>
              </a:rPr>
              <a:t>rice...</a:t>
            </a: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5277" y="1958128"/>
            <a:ext cx="5513447" cy="3739267"/>
          </a:xfrm>
          <a:prstGeom prst="rect">
            <a:avLst/>
          </a:prstGeom>
        </p:spPr>
      </p:pic>
    </p:spTree>
    <p:extLst>
      <p:ext uri="{BB962C8B-B14F-4D97-AF65-F5344CB8AC3E}">
        <p14:creationId xmlns:p14="http://schemas.microsoft.com/office/powerpoint/2010/main" val="2081873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a:off x="612912" y="517986"/>
            <a:ext cx="3643203"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mr-IN" b="1" dirty="0">
                <a:solidFill>
                  <a:schemeClr val="bg1"/>
                </a:solidFill>
                <a:latin typeface="Arial" charset="0"/>
                <a:ea typeface="Arial" charset="0"/>
                <a:cs typeface="Arial" charset="0"/>
              </a:rPr>
              <a:t>…</a:t>
            </a:r>
            <a:r>
              <a:rPr lang="en-US" b="1" dirty="0">
                <a:solidFill>
                  <a:schemeClr val="bg1"/>
                </a:solidFill>
                <a:latin typeface="Arial" charset="0"/>
                <a:ea typeface="Arial" charset="0"/>
                <a:cs typeface="Arial" charset="0"/>
              </a:rPr>
              <a:t>can be reimagined into </a:t>
            </a:r>
            <a:r>
              <a:rPr lang="en-US" dirty="0" err="1">
                <a:solidFill>
                  <a:schemeClr val="bg1"/>
                </a:solidFill>
                <a:latin typeface="Arial" charset="0"/>
                <a:ea typeface="Arial" charset="0"/>
                <a:cs typeface="Arial" charset="0"/>
              </a:rPr>
              <a:t>Nasi</a:t>
            </a:r>
            <a:r>
              <a:rPr lang="en-US" dirty="0">
                <a:solidFill>
                  <a:schemeClr val="bg1"/>
                </a:solidFill>
                <a:latin typeface="Arial" charset="0"/>
                <a:ea typeface="Arial" charset="0"/>
                <a:cs typeface="Arial" charset="0"/>
              </a:rPr>
              <a:t> </a:t>
            </a:r>
            <a:r>
              <a:rPr lang="en-US" dirty="0" err="1">
                <a:solidFill>
                  <a:schemeClr val="bg1"/>
                </a:solidFill>
                <a:latin typeface="Arial" charset="0"/>
                <a:ea typeface="Arial" charset="0"/>
                <a:cs typeface="Arial" charset="0"/>
              </a:rPr>
              <a:t>Goreng</a:t>
            </a:r>
            <a:r>
              <a:rPr lang="en-US" dirty="0">
                <a:solidFill>
                  <a:schemeClr val="bg1"/>
                </a:solidFill>
                <a:latin typeface="Arial" charset="0"/>
                <a:ea typeface="Arial" charset="0"/>
                <a:cs typeface="Arial" charset="0"/>
              </a:rPr>
              <a:t> from Indonesia...</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312" y="2278029"/>
            <a:ext cx="4971376" cy="3373634"/>
          </a:xfrm>
          <a:prstGeom prst="rect">
            <a:avLst/>
          </a:prstGeom>
        </p:spPr>
      </p:pic>
      <p:sp>
        <p:nvSpPr>
          <p:cNvPr id="5" name="Rounded Rectangular Callout 4"/>
          <p:cNvSpPr>
            <a:spLocks noChangeAspect="1"/>
          </p:cNvSpPr>
          <p:nvPr/>
        </p:nvSpPr>
        <p:spPr>
          <a:xfrm flipH="1">
            <a:off x="5841211" y="1439615"/>
            <a:ext cx="2548702"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 dish of re-fried </a:t>
            </a:r>
          </a:p>
          <a:p>
            <a:pPr>
              <a:spcAft>
                <a:spcPts val="25"/>
              </a:spcAft>
            </a:pPr>
            <a:r>
              <a:rPr lang="en-US" b="1" dirty="0">
                <a:solidFill>
                  <a:schemeClr val="bg1"/>
                </a:solidFill>
                <a:latin typeface="Arial" charset="0"/>
                <a:ea typeface="Arial" charset="0"/>
                <a:cs typeface="Arial" charset="0"/>
              </a:rPr>
              <a:t>rice </a:t>
            </a:r>
            <a:r>
              <a:rPr lang="en-US" dirty="0">
                <a:solidFill>
                  <a:schemeClr val="bg1"/>
                </a:solidFill>
                <a:latin typeface="Arial" charset="0"/>
                <a:ea typeface="Arial" charset="0"/>
                <a:cs typeface="Arial" charset="0"/>
              </a:rPr>
              <a:t>with cabbage, </a:t>
            </a:r>
          </a:p>
          <a:p>
            <a:pPr>
              <a:spcAft>
                <a:spcPts val="25"/>
              </a:spcAft>
            </a:pPr>
            <a:r>
              <a:rPr lang="en-US" dirty="0">
                <a:solidFill>
                  <a:schemeClr val="bg1"/>
                </a:solidFill>
                <a:latin typeface="Arial" charset="0"/>
                <a:ea typeface="Arial" charset="0"/>
                <a:cs typeface="Arial" charset="0"/>
              </a:rPr>
              <a:t>carrot and egg...</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2210985" y="5412656"/>
            <a:ext cx="2490006" cy="1190268"/>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...it can also </a:t>
            </a:r>
            <a:r>
              <a:rPr lang="en-US" dirty="0">
                <a:solidFill>
                  <a:schemeClr val="bg1"/>
                </a:solidFill>
                <a:latin typeface="Arial" charset="0"/>
                <a:ea typeface="Arial" charset="0"/>
                <a:cs typeface="Arial" charset="0"/>
              </a:rPr>
              <a:t>include meat.</a:t>
            </a:r>
          </a:p>
        </p:txBody>
      </p:sp>
    </p:spTree>
    <p:extLst>
      <p:ext uri="{BB962C8B-B14F-4D97-AF65-F5344CB8AC3E}">
        <p14:creationId xmlns:p14="http://schemas.microsoft.com/office/powerpoint/2010/main" val="139976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6312" y="1906473"/>
            <a:ext cx="4971376" cy="362173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flipH="1">
            <a:off x="5889337" y="1164963"/>
            <a:ext cx="2548702"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...crispy fried balls of </a:t>
            </a:r>
            <a:r>
              <a:rPr lang="en-US" dirty="0">
                <a:solidFill>
                  <a:schemeClr val="bg1"/>
                </a:solidFill>
                <a:latin typeface="Arial" charset="0"/>
                <a:ea typeface="Arial" charset="0"/>
                <a:cs typeface="Arial" charset="0"/>
              </a:rPr>
              <a:t>rice often with cheese or meat in the middle.</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a:off x="612913" y="601200"/>
            <a:ext cx="332657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…or in Italy it is </a:t>
            </a:r>
            <a:r>
              <a:rPr lang="en-US" dirty="0">
                <a:solidFill>
                  <a:schemeClr val="bg1"/>
                </a:solidFill>
                <a:latin typeface="Arial" charset="0"/>
                <a:ea typeface="Arial" charset="0"/>
                <a:cs typeface="Arial" charset="0"/>
              </a:rPr>
              <a:t>turned into </a:t>
            </a:r>
            <a:r>
              <a:rPr lang="en-US" dirty="0" err="1">
                <a:solidFill>
                  <a:schemeClr val="bg1"/>
                </a:solidFill>
                <a:latin typeface="Arial" charset="0"/>
                <a:ea typeface="Arial" charset="0"/>
                <a:cs typeface="Arial" charset="0"/>
              </a:rPr>
              <a:t>Arancini</a:t>
            </a:r>
            <a:r>
              <a:rPr lang="en-US" dirty="0">
                <a:solidFill>
                  <a:schemeClr val="bg1"/>
                </a:solidFill>
                <a:latin typeface="Arial" charset="0"/>
                <a:ea typeface="Arial" charset="0"/>
                <a:cs typeface="Arial" charset="0"/>
              </a:rPr>
              <a:t>...</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7578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a:off x="612912" y="601200"/>
            <a:ext cx="2164663"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a:solidFill>
                  <a:schemeClr val="bg1"/>
                </a:solidFill>
                <a:latin typeface="Arial" charset="0"/>
                <a:ea typeface="Arial" charset="0"/>
                <a:cs typeface="Arial" charset="0"/>
              </a:rPr>
              <a:t>Leftover </a:t>
            </a:r>
            <a:r>
              <a:rPr lang="en-US">
                <a:solidFill>
                  <a:schemeClr val="bg1"/>
                </a:solidFill>
                <a:latin typeface="Arial" charset="0"/>
                <a:ea typeface="Arial" charset="0"/>
                <a:cs typeface="Arial" charset="0"/>
              </a:rPr>
              <a:t>bread...</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276" y="1958128"/>
            <a:ext cx="5553449" cy="3739267"/>
          </a:xfrm>
          <a:prstGeom prst="rect">
            <a:avLst/>
          </a:prstGeom>
        </p:spPr>
      </p:pic>
    </p:spTree>
    <p:extLst>
      <p:ext uri="{BB962C8B-B14F-4D97-AF65-F5344CB8AC3E}">
        <p14:creationId xmlns:p14="http://schemas.microsoft.com/office/powerpoint/2010/main" val="1277345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t>
            </a:r>
            <a:r>
              <a:rPr lang="en-US" dirty="0">
                <a:solidFill>
                  <a:schemeClr val="bg1"/>
                </a:solidFill>
                <a:latin typeface="Arial" charset="0"/>
                <a:ea typeface="Arial" charset="0"/>
                <a:cs typeface="Arial" charset="0"/>
              </a:rPr>
              <a:t>can be </a:t>
            </a:r>
            <a:r>
              <a:rPr lang="en-US" b="1" dirty="0">
                <a:solidFill>
                  <a:schemeClr val="bg1"/>
                </a:solidFill>
                <a:latin typeface="Arial" charset="0"/>
                <a:ea typeface="Arial" charset="0"/>
                <a:cs typeface="Arial" charset="0"/>
              </a:rPr>
              <a:t>transformed into Pain Perdu </a:t>
            </a:r>
            <a:r>
              <a:rPr lang="en-US" dirty="0">
                <a:solidFill>
                  <a:schemeClr val="bg1"/>
                </a:solidFill>
                <a:latin typeface="Arial" charset="0"/>
                <a:ea typeface="Arial" charset="0"/>
                <a:cs typeface="Arial" charset="0"/>
              </a:rPr>
              <a:t>or ‘eggy bread’ from France...</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9840" y="2268523"/>
            <a:ext cx="4915087" cy="3739267"/>
          </a:xfrm>
          <a:prstGeom prst="rect">
            <a:avLst/>
          </a:prstGeom>
        </p:spPr>
      </p:pic>
      <p:sp>
        <p:nvSpPr>
          <p:cNvPr id="6" name="Rounded Rectangular Callout 4"/>
          <p:cNvSpPr>
            <a:spLocks noChangeAspect="1"/>
          </p:cNvSpPr>
          <p:nvPr/>
        </p:nvSpPr>
        <p:spPr>
          <a:xfrm flipH="1">
            <a:off x="5833240" y="965152"/>
            <a:ext cx="2346483"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t>
            </a:r>
            <a:r>
              <a:rPr lang="en-US" dirty="0">
                <a:solidFill>
                  <a:schemeClr val="bg1"/>
                </a:solidFill>
                <a:latin typeface="Arial" charset="0"/>
                <a:ea typeface="Arial" charset="0"/>
                <a:cs typeface="Arial" charset="0"/>
              </a:rPr>
              <a:t>which can be </a:t>
            </a:r>
            <a:r>
              <a:rPr lang="en-US" b="1" dirty="0">
                <a:solidFill>
                  <a:schemeClr val="bg1"/>
                </a:solidFill>
                <a:latin typeface="Arial" charset="0"/>
                <a:ea typeface="Arial" charset="0"/>
                <a:cs typeface="Arial" charset="0"/>
              </a:rPr>
              <a:t>sweet or savoury</a:t>
            </a:r>
            <a:r>
              <a:rPr lang="en-US" dirty="0">
                <a:solidFill>
                  <a:schemeClr val="bg1"/>
                </a:solidFill>
                <a:latin typeface="Arial" charset="0"/>
                <a:ea typeface="Arial" charset="0"/>
                <a:cs typeface="Arial" charset="0"/>
              </a:rPr>
              <a:t>.</a:t>
            </a: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4470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4136</TotalTime>
  <Words>403</Words>
  <Application>Microsoft Office PowerPoint</Application>
  <PresentationFormat>On-screen Show (4:3)</PresentationFormat>
  <Paragraphs>50</Paragraphs>
  <Slides>15</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Calibri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48</cp:revision>
  <dcterms:created xsi:type="dcterms:W3CDTF">2017-03-24T21:36:39Z</dcterms:created>
  <dcterms:modified xsi:type="dcterms:W3CDTF">2021-02-21T17:48:48Z</dcterms:modified>
</cp:coreProperties>
</file>